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6858000" cy="9144000"/>
  <p:embeddedFontLst>
    <p:embeddedFont>
      <p:font typeface="Calibri" pitchFamily="34" charset="0"/>
      <p:regular r:id="rId37"/>
      <p:bold r:id="rId38"/>
      <p:italic r:id="rId39"/>
      <p:boldItalic r:id="rId40"/>
    </p:embeddedFont>
    <p:embeddedFont>
      <p:font typeface="Corsiva" charset="0"/>
      <p:regular r:id="rId41"/>
      <p:bold r:id="rId42"/>
      <p:italic r:id="rId43"/>
      <p:boldItalic r:id="rId44"/>
    </p:embeddedFont>
    <p:embeddedFont>
      <p:font typeface="Georgia" pitchFamily="18" charset="0"/>
      <p:regular r:id="rId45"/>
      <p:bold r:id="rId46"/>
      <p:italic r:id="rId47"/>
      <p:boldItalic r:id="rId48"/>
    </p:embeddedFont>
    <p:embeddedFont>
      <p:font typeface="Droid Serif"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1062"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72" name="Shape 17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79" name="Shape 179"/>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85" name="Shape 18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91" name="Shape 19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00" name="Shape 200"/>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18" name="Shape 21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7" name="Shape 22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41" name="Shape 24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9" name="Shape 89"/>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89" name="Shape 289"/>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97" name="Shape 29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05" name="Shape 30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20" name="Shape 320"/>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9" name="Shape 3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38" name="Shape 33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5" name="Shape 9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6" name="Shape 3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6" name="Shape 3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9" name="Shape 119"/>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6" name="Shape 12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39" name="Shape 139"/>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8" name="Shape 14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6" name="Shape 16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‹N°›</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re et texte vertical">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a:solidFill>
                  <a:srgbClr val="888888"/>
                </a:solidFill>
                <a:latin typeface="Calibri"/>
                <a:ea typeface="Calibri"/>
                <a:cs typeface="Calibri"/>
                <a:sym typeface="Calibri"/>
              </a:rPr>
              <a:pPr marL="0" marR="0" lvl="0" indent="0" algn="r" rtl="0">
                <a:spcBef>
                  <a:spcPts val="0"/>
                </a:spcBef>
                <a:buSzPct val="25000"/>
                <a:buNone/>
              </a:pPr>
              <a:t>‹N°›</a:t>
            </a:fld>
            <a:endParaRPr lang="fr-FR"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Titre vertical et texte">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a:solidFill>
                  <a:srgbClr val="888888"/>
                </a:solidFill>
                <a:latin typeface="Calibri"/>
                <a:ea typeface="Calibri"/>
                <a:cs typeface="Calibri"/>
                <a:sym typeface="Calibri"/>
              </a:rPr>
              <a:pPr marL="0" marR="0" lvl="0" indent="0" algn="r" rtl="0">
                <a:spcBef>
                  <a:spcPts val="0"/>
                </a:spcBef>
                <a:buSzPct val="25000"/>
                <a:buNone/>
              </a:pPr>
              <a:t>‹N°›</a:t>
            </a:fld>
            <a:endParaRPr lang="fr-FR"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‹N°›</a:t>
            </a:fld>
            <a:endParaRPr lang="fr-F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a:solidFill>
                  <a:srgbClr val="888888"/>
                </a:solidFill>
                <a:latin typeface="Calibri"/>
                <a:ea typeface="Calibri"/>
                <a:cs typeface="Calibri"/>
                <a:sym typeface="Calibri"/>
              </a:rPr>
              <a:pPr marL="0" marR="0" lvl="0" indent="0" algn="r" rtl="0">
                <a:spcBef>
                  <a:spcPts val="0"/>
                </a:spcBef>
                <a:buSzPct val="25000"/>
                <a:buNone/>
              </a:pPr>
              <a:t>‹N°›</a:t>
            </a:fld>
            <a:endParaRPr lang="fr-FR"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 name="Shape 31"/>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a:solidFill>
                  <a:srgbClr val="888888"/>
                </a:solidFill>
                <a:latin typeface="Calibri"/>
                <a:ea typeface="Calibri"/>
                <a:cs typeface="Calibri"/>
                <a:sym typeface="Calibri"/>
              </a:rPr>
              <a:pPr marL="0" marR="0" lvl="0" indent="0" algn="r" rtl="0">
                <a:spcBef>
                  <a:spcPts val="0"/>
                </a:spcBef>
                <a:buSzPct val="25000"/>
                <a:buNone/>
              </a:pPr>
              <a:t>‹N°›</a:t>
            </a:fld>
            <a:endParaRPr lang="fr-FR"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a:solidFill>
                  <a:srgbClr val="888888"/>
                </a:solidFill>
                <a:latin typeface="Calibri"/>
                <a:ea typeface="Calibri"/>
                <a:cs typeface="Calibri"/>
                <a:sym typeface="Calibri"/>
              </a:rPr>
              <a:pPr marL="0" marR="0" lvl="0" indent="0" algn="r" rtl="0">
                <a:spcBef>
                  <a:spcPts val="0"/>
                </a:spcBef>
                <a:buSzPct val="25000"/>
                <a:buNone/>
              </a:pPr>
              <a:t>‹N°›</a:t>
            </a:fld>
            <a:endParaRPr lang="fr-FR"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a:solidFill>
                  <a:srgbClr val="888888"/>
                </a:solidFill>
                <a:latin typeface="Calibri"/>
                <a:ea typeface="Calibri"/>
                <a:cs typeface="Calibri"/>
                <a:sym typeface="Calibri"/>
              </a:rPr>
              <a:pPr marL="0" marR="0" lvl="0" indent="0" algn="r" rtl="0">
                <a:spcBef>
                  <a:spcPts val="0"/>
                </a:spcBef>
                <a:buSzPct val="25000"/>
                <a:buNone/>
              </a:pPr>
              <a:t>‹N°›</a:t>
            </a:fld>
            <a:endParaRPr lang="fr-FR"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Vide">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a:solidFill>
                  <a:srgbClr val="888888"/>
                </a:solidFill>
                <a:latin typeface="Calibri"/>
                <a:ea typeface="Calibri"/>
                <a:cs typeface="Calibri"/>
                <a:sym typeface="Calibri"/>
              </a:rPr>
              <a:pPr marL="0" marR="0" lvl="0" indent="0" algn="r" rtl="0">
                <a:spcBef>
                  <a:spcPts val="0"/>
                </a:spcBef>
                <a:buSzPct val="25000"/>
                <a:buNone/>
              </a:pPr>
              <a:t>‹N°›</a:t>
            </a:fld>
            <a:endParaRPr lang="fr-FR"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u avec légende">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a:solidFill>
                  <a:srgbClr val="888888"/>
                </a:solidFill>
                <a:latin typeface="Calibri"/>
                <a:ea typeface="Calibri"/>
                <a:cs typeface="Calibri"/>
                <a:sym typeface="Calibri"/>
              </a:rPr>
              <a:pPr marL="0" marR="0" lvl="0" indent="0" algn="r" rtl="0">
                <a:spcBef>
                  <a:spcPts val="0"/>
                </a:spcBef>
                <a:buSzPct val="25000"/>
                <a:buNone/>
              </a:pPr>
              <a:t>‹N°›</a:t>
            </a:fld>
            <a:endParaRPr lang="fr-FR"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Image avec légende">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a:solidFill>
                  <a:srgbClr val="888888"/>
                </a:solidFill>
                <a:latin typeface="Calibri"/>
                <a:ea typeface="Calibri"/>
                <a:cs typeface="Calibri"/>
                <a:sym typeface="Calibri"/>
              </a:rPr>
              <a:pPr marL="0" marR="0" lvl="0" indent="0" algn="r" rtl="0">
                <a:spcBef>
                  <a:spcPts val="0"/>
                </a:spcBef>
                <a:buSzPct val="25000"/>
                <a:buNone/>
              </a:pPr>
              <a:t>‹N°›</a:t>
            </a:fld>
            <a:endParaRPr lang="fr-FR"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fr-FR" sz="1200" b="0" i="0" u="none" strike="noStrike" cap="none">
                <a:solidFill>
                  <a:srgbClr val="888888"/>
                </a:solidFill>
                <a:latin typeface="Calibri"/>
                <a:ea typeface="Calibri"/>
                <a:cs typeface="Calibri"/>
                <a:sym typeface="Calibri"/>
              </a:rPr>
              <a:pPr marL="0" marR="0" lvl="0" indent="0" algn="r" rtl="0">
                <a:spcBef>
                  <a:spcPts val="0"/>
                </a:spcBef>
                <a:buSzPct val="25000"/>
                <a:buNone/>
              </a:pPr>
              <a:t>‹N°›</a:t>
            </a:fld>
            <a:endParaRPr lang="fr-FR"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inrap.fr/archeologie-preventive/Sites-archeologiques/p-18793-Archeozoom.htm"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hyperlink" Target="http://www.inrap.fr/userdata/atlas_chantier_pdf/0/203/203_fichier_MED-Plaquette-Lucciana-ecran-3.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EEFF"/>
        </a:solidFill>
        <a:effectLst/>
      </p:bgPr>
    </p:bg>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685800" y="2130425"/>
            <a:ext cx="7772400" cy="147002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fr-FR" sz="4400" b="0" i="0" u="none" strike="noStrike" cap="none">
                <a:solidFill>
                  <a:schemeClr val="dk1"/>
                </a:solidFill>
                <a:latin typeface="Calibri"/>
                <a:ea typeface="Calibri"/>
                <a:cs typeface="Calibri"/>
                <a:sym typeface="Calibri"/>
              </a:rPr>
              <a:t>AUTOUR DE MARIANA</a:t>
            </a:r>
          </a:p>
        </p:txBody>
      </p:sp>
      <p:sp>
        <p:nvSpPr>
          <p:cNvPr id="85" name="Shape 85"/>
          <p:cNvSpPr txBox="1">
            <a:spLocks noGrp="1"/>
          </p:cNvSpPr>
          <p:nvPr>
            <p:ph type="subTitle" idx="1"/>
          </p:nvPr>
        </p:nvSpPr>
        <p:spPr>
          <a:xfrm rot="794054">
            <a:off x="1312174" y="3966882"/>
            <a:ext cx="6342443" cy="2452932"/>
          </a:xfrm>
          <a:prstGeom prst="rect">
            <a:avLst/>
          </a:prstGeom>
          <a:solidFill>
            <a:srgbClr val="EFE8FA"/>
          </a:solidFill>
          <a:ln w="9525" cap="flat" cmpd="sng">
            <a:solidFill>
              <a:srgbClr val="7C5F9F"/>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spcAft>
                <a:spcPts val="0"/>
              </a:spcAft>
              <a:buClr>
                <a:srgbClr val="888888"/>
              </a:buClr>
              <a:buSzPct val="25000"/>
              <a:buFont typeface="Arial"/>
              <a:buNone/>
            </a:pPr>
            <a:r>
              <a:rPr lang="fr-FR" sz="3200" b="0" i="0" u="none" strike="noStrike" cap="none">
                <a:solidFill>
                  <a:srgbClr val="888888"/>
                </a:solidFill>
                <a:latin typeface="Calibri"/>
                <a:ea typeface="Calibri"/>
                <a:cs typeface="Calibri"/>
                <a:sym typeface="Calibri"/>
              </a:rPr>
              <a:t>ARCHEOLOGIE </a:t>
            </a:r>
          </a:p>
          <a:p>
            <a:pPr marL="0" marR="0" lvl="0" indent="0" algn="ctr" rtl="0">
              <a:spcBef>
                <a:spcPts val="640"/>
              </a:spcBef>
              <a:spcAft>
                <a:spcPts val="0"/>
              </a:spcAft>
              <a:buClr>
                <a:srgbClr val="888888"/>
              </a:buClr>
              <a:buSzPct val="25000"/>
              <a:buFont typeface="Arial"/>
              <a:buNone/>
            </a:pPr>
            <a:r>
              <a:rPr lang="fr-FR" sz="3200" b="0" i="0" u="none" strike="noStrike" cap="none">
                <a:solidFill>
                  <a:srgbClr val="888888"/>
                </a:solidFill>
                <a:latin typeface="Calibri"/>
                <a:ea typeface="Calibri"/>
                <a:cs typeface="Calibri"/>
                <a:sym typeface="Calibri"/>
              </a:rPr>
              <a:t>CLASSE DE 5</a:t>
            </a:r>
            <a:r>
              <a:rPr lang="fr-FR" sz="3200" b="0" i="0" u="none" strike="noStrike" cap="none" baseline="30000">
                <a:solidFill>
                  <a:srgbClr val="888888"/>
                </a:solidFill>
                <a:latin typeface="Calibri"/>
                <a:ea typeface="Calibri"/>
                <a:cs typeface="Calibri"/>
                <a:sym typeface="Calibri"/>
              </a:rPr>
              <a:t>ème</a:t>
            </a:r>
            <a:r>
              <a:rPr lang="fr-FR" sz="3200" b="0" i="0" u="none" strike="noStrike" cap="none">
                <a:solidFill>
                  <a:srgbClr val="888888"/>
                </a:solidFill>
                <a:latin typeface="Calibri"/>
                <a:ea typeface="Calibri"/>
                <a:cs typeface="Calibri"/>
                <a:sym typeface="Calibri"/>
              </a:rPr>
              <a:t> MARIANA LUCCIANA</a:t>
            </a:r>
          </a:p>
          <a:p>
            <a:pPr marL="0" marR="0" lvl="0" indent="0" algn="ctr" rtl="0">
              <a:spcBef>
                <a:spcPts val="640"/>
              </a:spcBef>
              <a:buClr>
                <a:srgbClr val="888888"/>
              </a:buClr>
              <a:buSzPct val="25000"/>
              <a:buFont typeface="Arial"/>
              <a:buNone/>
            </a:pPr>
            <a:r>
              <a:rPr lang="fr-FR" sz="3200" b="0" i="0" u="none" strike="noStrike" cap="none">
                <a:solidFill>
                  <a:srgbClr val="888888"/>
                </a:solidFill>
                <a:latin typeface="Calibri"/>
                <a:ea typeface="Calibri"/>
                <a:cs typeface="Calibri"/>
                <a:sym typeface="Calibri"/>
              </a:rPr>
              <a:t>LATINISTES </a:t>
            </a:r>
          </a:p>
        </p:txBody>
      </p:sp>
      <p:sp>
        <p:nvSpPr>
          <p:cNvPr id="86" name="Shape 86"/>
          <p:cNvSpPr txBox="1"/>
          <p:nvPr/>
        </p:nvSpPr>
        <p:spPr>
          <a:xfrm>
            <a:off x="999800" y="593625"/>
            <a:ext cx="7458300" cy="3006900"/>
          </a:xfrm>
          <a:prstGeom prst="rect">
            <a:avLst/>
          </a:prstGeom>
          <a:noFill/>
          <a:ln>
            <a:noFill/>
          </a:ln>
        </p:spPr>
        <p:txBody>
          <a:bodyPr lIns="91425" tIns="91425" rIns="91425" bIns="91425" anchor="t" anchorCtr="0">
            <a:noAutofit/>
          </a:bodyPr>
          <a:lstStyle/>
          <a:p>
            <a:pPr lvl="0">
              <a:spcBef>
                <a:spcPts val="0"/>
              </a:spcBef>
              <a:buNone/>
            </a:pPr>
            <a:r>
              <a:rPr lang="fr-FR" sz="6000">
                <a:latin typeface="Corsiva"/>
                <a:ea typeface="Corsiva"/>
                <a:cs typeface="Corsiva"/>
                <a:sym typeface="Corsiva"/>
              </a:rPr>
              <a:t>Visite guidée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251519" y="274637"/>
            <a:ext cx="8435279" cy="106612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75" name="Shape 175"/>
          <p:cNvPicPr preferRelativeResize="0">
            <a:picLocks noGrp="1"/>
          </p:cNvPicPr>
          <p:nvPr>
            <p:ph type="body" idx="1"/>
          </p:nvPr>
        </p:nvPicPr>
        <p:blipFill rotWithShape="1">
          <a:blip r:embed="rId3">
            <a:alphaModFix/>
          </a:blip>
          <a:srcRect/>
          <a:stretch/>
        </p:blipFill>
        <p:spPr>
          <a:xfrm>
            <a:off x="251519" y="260647"/>
            <a:ext cx="8712967" cy="4543880"/>
          </a:xfrm>
          <a:prstGeom prst="rect">
            <a:avLst/>
          </a:prstGeom>
          <a:noFill/>
          <a:ln>
            <a:noFill/>
          </a:ln>
        </p:spPr>
      </p:pic>
      <p:pic>
        <p:nvPicPr>
          <p:cNvPr id="176" name="Shape 176"/>
          <p:cNvPicPr preferRelativeResize="0"/>
          <p:nvPr/>
        </p:nvPicPr>
        <p:blipFill rotWithShape="1">
          <a:blip r:embed="rId4">
            <a:alphaModFix/>
          </a:blip>
          <a:srcRect/>
          <a:stretch/>
        </p:blipFill>
        <p:spPr>
          <a:xfrm>
            <a:off x="539552" y="5085183"/>
            <a:ext cx="7920880" cy="16161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82" name="Shape 182"/>
          <p:cNvPicPr preferRelativeResize="0">
            <a:picLocks noGrp="1"/>
          </p:cNvPicPr>
          <p:nvPr>
            <p:ph type="body" idx="1"/>
          </p:nvPr>
        </p:nvPicPr>
        <p:blipFill rotWithShape="1">
          <a:blip r:embed="rId3">
            <a:alphaModFix/>
          </a:blip>
          <a:srcRect/>
          <a:stretch/>
        </p:blipFill>
        <p:spPr>
          <a:xfrm>
            <a:off x="251519" y="476672"/>
            <a:ext cx="8640960" cy="564949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251525" y="437400"/>
            <a:ext cx="8640900" cy="980100"/>
          </a:xfrm>
          <a:prstGeom prst="rect">
            <a:avLst/>
          </a:prstGeom>
          <a:noFill/>
          <a:ln>
            <a:noFill/>
          </a:ln>
        </p:spPr>
        <p:txBody>
          <a:bodyPr lIns="91425" tIns="45700" rIns="91425" bIns="45700" anchor="ctr" anchorCtr="0">
            <a:noAutofit/>
          </a:bodyPr>
          <a:lstStyle/>
          <a:p>
            <a:pPr marL="0" marR="0" lvl="0" indent="0" algn="ctr" rtl="0">
              <a:spcBef>
                <a:spcPts val="0"/>
              </a:spcBef>
              <a:buClr>
                <a:srgbClr val="FC7876"/>
              </a:buClr>
              <a:buSzPct val="25000"/>
              <a:buFont typeface="Calibri"/>
              <a:buNone/>
            </a:pPr>
            <a:r>
              <a:rPr lang="fr-FR" sz="3959" i="0" u="none" strike="noStrike" cap="none">
                <a:solidFill>
                  <a:srgbClr val="980000"/>
                </a:solidFill>
                <a:latin typeface="Georgia"/>
                <a:ea typeface="Georgia"/>
                <a:cs typeface="Georgia"/>
                <a:sym typeface="Georgia"/>
              </a:rPr>
              <a:t>Au XIXe siècle, les érudits s'y intéressent à nouveau</a:t>
            </a:r>
            <a:br>
              <a:rPr lang="fr-FR" sz="3959" i="0" u="none" strike="noStrike" cap="none">
                <a:solidFill>
                  <a:srgbClr val="980000"/>
                </a:solidFill>
                <a:latin typeface="Georgia"/>
                <a:ea typeface="Georgia"/>
                <a:cs typeface="Georgia"/>
                <a:sym typeface="Georgia"/>
              </a:rPr>
            </a:br>
            <a:endParaRPr lang="fr-FR" sz="3959" i="0" u="none" strike="noStrike" cap="none">
              <a:solidFill>
                <a:srgbClr val="980000"/>
              </a:solidFill>
              <a:latin typeface="Georgia"/>
              <a:ea typeface="Georgia"/>
              <a:cs typeface="Georgia"/>
              <a:sym typeface="Georgia"/>
            </a:endParaRPr>
          </a:p>
        </p:txBody>
      </p:sp>
      <p:sp>
        <p:nvSpPr>
          <p:cNvPr id="188" name="Shape 188"/>
          <p:cNvSpPr txBox="1">
            <a:spLocks noGrp="1"/>
          </p:cNvSpPr>
          <p:nvPr>
            <p:ph type="body" idx="1"/>
          </p:nvPr>
        </p:nvSpPr>
        <p:spPr>
          <a:xfrm>
            <a:off x="457200" y="1600200"/>
            <a:ext cx="8507288" cy="4525963"/>
          </a:xfrm>
          <a:prstGeom prst="rect">
            <a:avLst/>
          </a:prstGeom>
          <a:solidFill>
            <a:schemeClr val="lt1"/>
          </a:solidFill>
          <a:ln w="25400" cap="flat" cmpd="sng">
            <a:solidFill>
              <a:srgbClr val="980000"/>
            </a:solidFill>
            <a:prstDash val="solid"/>
            <a:round/>
            <a:headEnd type="none" w="med" len="med"/>
            <a:tailEnd type="none" w="med" len="med"/>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fr-FR" sz="3200" b="0" i="0" u="none" strike="noStrike" cap="none">
                <a:solidFill>
                  <a:schemeClr val="dk1"/>
                </a:solidFill>
                <a:latin typeface="Calibri"/>
                <a:ea typeface="Calibri"/>
                <a:cs typeface="Calibri"/>
                <a:sym typeface="Calibri"/>
              </a:rPr>
              <a:t>Le conseiller de préfecture Pierangeli propose d'y mener des fouilles.</a:t>
            </a:r>
          </a:p>
          <a:p>
            <a:pPr marL="342900" marR="0" lvl="0" indent="-342900" algn="l" rtl="0">
              <a:spcBef>
                <a:spcPts val="640"/>
              </a:spcBef>
              <a:spcAft>
                <a:spcPts val="0"/>
              </a:spcAft>
              <a:buClr>
                <a:schemeClr val="dk1"/>
              </a:buClr>
              <a:buSzPct val="100000"/>
              <a:buFont typeface="Arial"/>
              <a:buChar char="•"/>
            </a:pPr>
            <a:r>
              <a:rPr lang="fr-FR" sz="3200" b="0" i="0" u="none" strike="noStrike" cap="none">
                <a:solidFill>
                  <a:schemeClr val="dk1"/>
                </a:solidFill>
                <a:latin typeface="Calibri"/>
                <a:ea typeface="Calibri"/>
                <a:cs typeface="Calibri"/>
                <a:sym typeface="Calibri"/>
              </a:rPr>
              <a:t>L'abbé Galetti révèle en 1863, dans son</a:t>
            </a:r>
            <a:r>
              <a:rPr lang="fr-FR" sz="3200" b="0" i="1" u="none" strike="noStrike" cap="none">
                <a:solidFill>
                  <a:schemeClr val="dk1"/>
                </a:solidFill>
                <a:latin typeface="Calibri"/>
                <a:ea typeface="Calibri"/>
                <a:cs typeface="Calibri"/>
                <a:sym typeface="Calibri"/>
              </a:rPr>
              <a:t> histoire illustrée de la Corse, </a:t>
            </a:r>
            <a:r>
              <a:rPr lang="fr-FR" sz="3200" b="0" i="1" u="none" strike="noStrike" cap="none">
                <a:solidFill>
                  <a:srgbClr val="980000"/>
                </a:solidFill>
                <a:latin typeface="Calibri"/>
                <a:ea typeface="Calibri"/>
                <a:cs typeface="Calibri"/>
                <a:sym typeface="Calibri"/>
              </a:rPr>
              <a:t>des vestiges romains encore visibles.  </a:t>
            </a:r>
          </a:p>
          <a:p>
            <a:pPr marL="342900" marR="0" lvl="0" indent="-342900" algn="l" rtl="0">
              <a:spcBef>
                <a:spcPts val="640"/>
              </a:spcBef>
              <a:spcAft>
                <a:spcPts val="0"/>
              </a:spcAft>
              <a:buClr>
                <a:schemeClr val="dk1"/>
              </a:buClr>
              <a:buSzPct val="100000"/>
              <a:buFont typeface="Arial"/>
              <a:buNone/>
            </a:pPr>
            <a:endParaRPr sz="3200" b="0" i="1"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100000"/>
              <a:buFont typeface="Arial"/>
              <a:buChar char="•"/>
            </a:pPr>
            <a:r>
              <a:rPr lang="fr-FR" sz="3200" b="0" i="0" u="none" strike="noStrike" cap="none">
                <a:solidFill>
                  <a:schemeClr val="dk1"/>
                </a:solidFill>
                <a:latin typeface="Calibri"/>
                <a:ea typeface="Calibri"/>
                <a:cs typeface="Calibri"/>
                <a:sym typeface="Calibri"/>
              </a:rPr>
              <a:t>En 1886, La Canonica et San Parteo sont classés Monuments Historiques</a:t>
            </a:r>
          </a:p>
          <a:p>
            <a:pPr marL="342900" marR="0" lvl="0" indent="-342900" algn="l" rtl="0">
              <a:spcBef>
                <a:spcPts val="640"/>
              </a:spcBef>
              <a:buClr>
                <a:schemeClr val="dk1"/>
              </a:buClr>
              <a:buSzPct val="100000"/>
              <a:buFont typeface="Arial"/>
              <a:buNone/>
            </a:pPr>
            <a:endParaRPr sz="3200" b="1" i="0" u="none" strike="noStrike" cap="none">
              <a:solidFill>
                <a:srgbClr val="FC7876"/>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SzPct val="25000"/>
              <a:buFont typeface="Calibri"/>
              <a:buNone/>
            </a:pPr>
            <a:r>
              <a:rPr lang="fr-FR" sz="2400" b="1" i="0" u="none" strike="noStrike" cap="none">
                <a:solidFill>
                  <a:srgbClr val="980000"/>
                </a:solidFill>
                <a:latin typeface="Calibri"/>
                <a:ea typeface="Calibri"/>
                <a:cs typeface="Calibri"/>
                <a:sym typeface="Calibri"/>
              </a:rPr>
              <a:t>RECHERCHES ARCHEOLOGIQUES AU XX EME SIECLE </a:t>
            </a:r>
          </a:p>
        </p:txBody>
      </p:sp>
      <p:sp>
        <p:nvSpPr>
          <p:cNvPr id="194" name="Shape 194"/>
          <p:cNvSpPr txBox="1">
            <a:spLocks noGrp="1"/>
          </p:cNvSpPr>
          <p:nvPr>
            <p:ph type="body" idx="1"/>
          </p:nvPr>
        </p:nvSpPr>
        <p:spPr>
          <a:xfrm>
            <a:off x="457200" y="1340767"/>
            <a:ext cx="8229600" cy="5112567"/>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100000"/>
              <a:buFont typeface="Arial"/>
              <a:buChar char="•"/>
            </a:pPr>
            <a:r>
              <a:rPr lang="fr-FR" sz="3200" b="0" i="0" u="none" strike="noStrike" cap="none">
                <a:solidFill>
                  <a:schemeClr val="dk1"/>
                </a:solidFill>
                <a:latin typeface="Calibri"/>
                <a:ea typeface="Calibri"/>
                <a:cs typeface="Calibri"/>
                <a:sym typeface="Calibri"/>
              </a:rPr>
              <a:t>Louis Leschi (1936)</a:t>
            </a:r>
          </a:p>
          <a:p>
            <a:pPr marL="342900" marR="0" lvl="0" indent="-342900" algn="l" rtl="0">
              <a:spcBef>
                <a:spcPts val="640"/>
              </a:spcBef>
              <a:spcAft>
                <a:spcPts val="0"/>
              </a:spcAft>
              <a:buClr>
                <a:schemeClr val="dk1"/>
              </a:buClr>
              <a:buSzPct val="100000"/>
              <a:buFont typeface="Arial"/>
              <a:buChar char="•"/>
            </a:pPr>
            <a:r>
              <a:rPr lang="fr-FR" sz="3200" b="0" i="0" u="none" strike="noStrike" cap="none">
                <a:solidFill>
                  <a:schemeClr val="dk1"/>
                </a:solidFill>
                <a:latin typeface="Calibri"/>
                <a:ea typeface="Calibri"/>
                <a:cs typeface="Calibri"/>
                <a:sym typeface="Calibri"/>
              </a:rPr>
              <a:t>Albert Chauvel (1937)</a:t>
            </a:r>
          </a:p>
          <a:p>
            <a:pPr marL="3429000" marR="0" lvl="7" indent="-228600" algn="l" rtl="0">
              <a:spcBef>
                <a:spcPts val="400"/>
              </a:spcBef>
              <a:spcAft>
                <a:spcPts val="0"/>
              </a:spcAft>
              <a:buClr>
                <a:schemeClr val="dk1"/>
              </a:buClr>
              <a:buSzPct val="25000"/>
              <a:buFont typeface="Arial"/>
              <a:buNone/>
            </a:pPr>
            <a:endParaRPr sz="2000" b="0" i="0" u="none" strike="noStrike" cap="none">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
        <p:nvSpPr>
          <p:cNvPr id="195" name="Shape 195"/>
          <p:cNvSpPr/>
          <p:nvPr/>
        </p:nvSpPr>
        <p:spPr>
          <a:xfrm rot="836287" flipH="1">
            <a:off x="5970640" y="1243285"/>
            <a:ext cx="3033098" cy="4784519"/>
          </a:xfrm>
          <a:prstGeom prst="verticalScroll">
            <a:avLst>
              <a:gd name="adj" fmla="val 12500"/>
            </a:avLst>
          </a:prstGeom>
          <a:gradFill>
            <a:gsLst>
              <a:gs pos="0">
                <a:schemeClr val="lt1"/>
              </a:gs>
              <a:gs pos="100000">
                <a:srgbClr val="939393"/>
              </a:gs>
            </a:gsLst>
            <a:path path="circle">
              <a:fillToRect l="50000" t="50000" r="50000" b="50000"/>
            </a:path>
            <a:tileRect/>
          </a:gra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SzPct val="25000"/>
              <a:buNone/>
            </a:pPr>
            <a:r>
              <a:rPr lang="fr-FR" sz="1800">
                <a:solidFill>
                  <a:schemeClr val="dk1"/>
                </a:solidFill>
                <a:latin typeface="Calibri"/>
                <a:ea typeface="Calibri"/>
                <a:cs typeface="Calibri"/>
                <a:sym typeface="Calibri"/>
              </a:rPr>
              <a:t>Dans l'antiquité</a:t>
            </a:r>
            <a:r>
              <a:rPr lang="fr-FR" sz="1800">
                <a:solidFill>
                  <a:schemeClr val="lt1"/>
                </a:solidFill>
                <a:latin typeface="Calibri"/>
                <a:ea typeface="Calibri"/>
                <a:cs typeface="Calibri"/>
                <a:sym typeface="Calibri"/>
              </a:rPr>
              <a:t>, </a:t>
            </a:r>
            <a:r>
              <a:rPr lang="fr-FR" sz="1800">
                <a:solidFill>
                  <a:schemeClr val="dk1"/>
                </a:solidFill>
                <a:latin typeface="Calibri"/>
                <a:ea typeface="Calibri"/>
                <a:cs typeface="Calibri"/>
                <a:sym typeface="Calibri"/>
              </a:rPr>
              <a:t>aucune route ne pouvait traverser la Corse, impraticable.</a:t>
            </a:r>
          </a:p>
          <a:p>
            <a:pPr marL="0" marR="0" lvl="0" indent="0" algn="l" rtl="0">
              <a:spcBef>
                <a:spcPts val="0"/>
              </a:spcBef>
              <a:buSzPct val="25000"/>
              <a:buNone/>
            </a:pPr>
            <a:r>
              <a:rPr lang="fr-FR" sz="1800">
                <a:solidFill>
                  <a:schemeClr val="dk1"/>
                </a:solidFill>
                <a:latin typeface="Calibri"/>
                <a:ea typeface="Calibri"/>
                <a:cs typeface="Calibri"/>
                <a:sym typeface="Calibri"/>
              </a:rPr>
              <a:t>Mais c'est sans compter sur les romains qui empierrent la première route reliant Mariana et Palla(identifiée comme Bonifacio). </a:t>
            </a:r>
          </a:p>
        </p:txBody>
      </p:sp>
      <p:pic>
        <p:nvPicPr>
          <p:cNvPr id="196" name="Shape 196"/>
          <p:cNvPicPr preferRelativeResize="0"/>
          <p:nvPr/>
        </p:nvPicPr>
        <p:blipFill>
          <a:blip r:embed="rId3">
            <a:alphaModFix/>
          </a:blip>
          <a:stretch>
            <a:fillRect/>
          </a:stretch>
        </p:blipFill>
        <p:spPr>
          <a:xfrm>
            <a:off x="457199" y="3233175"/>
            <a:ext cx="3222549" cy="2499225"/>
          </a:xfrm>
          <a:prstGeom prst="rect">
            <a:avLst/>
          </a:prstGeom>
          <a:noFill/>
          <a:ln>
            <a:noFill/>
          </a:ln>
        </p:spPr>
      </p:pic>
      <p:sp>
        <p:nvSpPr>
          <p:cNvPr id="197" name="Shape 197"/>
          <p:cNvSpPr txBox="1"/>
          <p:nvPr/>
        </p:nvSpPr>
        <p:spPr>
          <a:xfrm>
            <a:off x="3898975" y="3318750"/>
            <a:ext cx="1868400" cy="3260700"/>
          </a:xfrm>
          <a:prstGeom prst="rect">
            <a:avLst/>
          </a:prstGeom>
          <a:noFill/>
          <a:ln w="9525" cap="flat" cmpd="sng">
            <a:solidFill>
              <a:srgbClr val="CC0000"/>
            </a:solidFill>
            <a:prstDash val="solid"/>
            <a:round/>
            <a:headEnd type="none" w="med" len="med"/>
            <a:tailEnd type="none" w="med" len="med"/>
          </a:ln>
        </p:spPr>
        <p:txBody>
          <a:bodyPr lIns="91425" tIns="91425" rIns="91425" bIns="91425" anchor="t" anchorCtr="0">
            <a:noAutofit/>
          </a:bodyPr>
          <a:lstStyle/>
          <a:p>
            <a:pPr lvl="0">
              <a:spcBef>
                <a:spcPts val="0"/>
              </a:spcBef>
              <a:buClr>
                <a:schemeClr val="dk1"/>
              </a:buClr>
              <a:buFont typeface="Arial"/>
              <a:buNone/>
            </a:pPr>
            <a:r>
              <a:rPr lang="fr-FR"/>
              <a:t>De 1959 à 1967, Geneviève Moracchini‐Mazel fouille le secteur au sud de la Canonica et met ainsi au jour le premier complexe épiscopal de Mariana (actuellement visible), composé de la cathédrale et de son baptistère. </a:t>
            </a:r>
          </a:p>
          <a:p>
            <a:pPr lvl="0">
              <a:spcBef>
                <a:spcPts val="0"/>
              </a:spcBef>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SzPct val="25000"/>
              <a:buFont typeface="Calibri"/>
              <a:buNone/>
            </a:pPr>
            <a:r>
              <a:rPr lang="fr-FR" sz="3600" i="0" u="none" strike="noStrike" cap="none">
                <a:solidFill>
                  <a:srgbClr val="980000"/>
                </a:solidFill>
                <a:latin typeface="Georgia"/>
                <a:ea typeface="Georgia"/>
                <a:cs typeface="Georgia"/>
                <a:sym typeface="Georgia"/>
              </a:rPr>
              <a:t>Le</a:t>
            </a:r>
            <a:r>
              <a:rPr lang="fr-FR" sz="3600">
                <a:solidFill>
                  <a:srgbClr val="980000"/>
                </a:solidFill>
                <a:latin typeface="Georgia"/>
                <a:ea typeface="Georgia"/>
                <a:cs typeface="Georgia"/>
                <a:sym typeface="Georgia"/>
              </a:rPr>
              <a:t> </a:t>
            </a:r>
            <a:r>
              <a:rPr lang="fr-FR" sz="3600" i="0" u="none" strike="noStrike" cap="none">
                <a:solidFill>
                  <a:srgbClr val="980000"/>
                </a:solidFill>
                <a:latin typeface="Georgia"/>
                <a:ea typeface="Georgia"/>
                <a:cs typeface="Georgia"/>
                <a:sym typeface="Georgia"/>
              </a:rPr>
              <a:t> site antique</a:t>
            </a:r>
            <a:r>
              <a:rPr lang="fr-FR" sz="2800" b="1" i="0" u="none" strike="noStrike" cap="none">
                <a:latin typeface="Calibri"/>
                <a:ea typeface="Calibri"/>
                <a:cs typeface="Calibri"/>
                <a:sym typeface="Calibri"/>
              </a:rPr>
              <a:t> </a:t>
            </a:r>
          </a:p>
        </p:txBody>
      </p:sp>
      <p:pic>
        <p:nvPicPr>
          <p:cNvPr id="203" name="Shape 203"/>
          <p:cNvPicPr preferRelativeResize="0">
            <a:picLocks noGrp="1"/>
          </p:cNvPicPr>
          <p:nvPr>
            <p:ph type="body" idx="1"/>
          </p:nvPr>
        </p:nvPicPr>
        <p:blipFill rotWithShape="1">
          <a:blip r:embed="rId3">
            <a:alphaModFix/>
          </a:blip>
          <a:srcRect/>
          <a:stretch/>
        </p:blipFill>
        <p:spPr>
          <a:xfrm>
            <a:off x="270720" y="4490524"/>
            <a:ext cx="3744300" cy="2104200"/>
          </a:xfrm>
          <a:prstGeom prst="rect">
            <a:avLst/>
          </a:prstGeom>
          <a:noFill/>
          <a:ln>
            <a:noFill/>
          </a:ln>
        </p:spPr>
      </p:pic>
      <p:pic>
        <p:nvPicPr>
          <p:cNvPr id="204" name="Shape 204"/>
          <p:cNvPicPr preferRelativeResize="0"/>
          <p:nvPr/>
        </p:nvPicPr>
        <p:blipFill rotWithShape="1">
          <a:blip r:embed="rId4">
            <a:alphaModFix/>
          </a:blip>
          <a:srcRect/>
          <a:stretch/>
        </p:blipFill>
        <p:spPr>
          <a:xfrm>
            <a:off x="4556541" y="1236342"/>
            <a:ext cx="4212900" cy="3024300"/>
          </a:xfrm>
          <a:prstGeom prst="rect">
            <a:avLst/>
          </a:prstGeom>
          <a:noFill/>
          <a:ln>
            <a:noFill/>
          </a:ln>
        </p:spPr>
      </p:pic>
      <p:sp>
        <p:nvSpPr>
          <p:cNvPr id="205" name="Shape 205"/>
          <p:cNvSpPr/>
          <p:nvPr/>
        </p:nvSpPr>
        <p:spPr>
          <a:xfrm>
            <a:off x="7913975" y="4131025"/>
            <a:ext cx="162300" cy="2104200"/>
          </a:xfrm>
          <a:prstGeom prst="down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6" name="Shape 206"/>
          <p:cNvSpPr/>
          <p:nvPr/>
        </p:nvSpPr>
        <p:spPr>
          <a:xfrm>
            <a:off x="6428650" y="2947400"/>
            <a:ext cx="220500" cy="1879800"/>
          </a:xfrm>
          <a:prstGeom prst="down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7" name="Shape 207"/>
          <p:cNvSpPr/>
          <p:nvPr/>
        </p:nvSpPr>
        <p:spPr>
          <a:xfrm>
            <a:off x="3585650" y="2413650"/>
            <a:ext cx="3144600" cy="1740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8" name="Shape 208"/>
          <p:cNvSpPr/>
          <p:nvPr/>
        </p:nvSpPr>
        <p:spPr>
          <a:xfrm>
            <a:off x="2761775" y="5616375"/>
            <a:ext cx="1794900" cy="1740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9" name="Shape 209"/>
          <p:cNvSpPr txBox="1"/>
          <p:nvPr/>
        </p:nvSpPr>
        <p:spPr>
          <a:xfrm>
            <a:off x="4595200" y="5639575"/>
            <a:ext cx="1148700" cy="2205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210" name="Shape 210"/>
          <p:cNvSpPr txBox="1"/>
          <p:nvPr/>
        </p:nvSpPr>
        <p:spPr>
          <a:xfrm>
            <a:off x="4676425" y="5720800"/>
            <a:ext cx="1380900" cy="649800"/>
          </a:xfrm>
          <a:prstGeom prst="rect">
            <a:avLst/>
          </a:prstGeom>
          <a:noFill/>
          <a:ln>
            <a:noFill/>
          </a:ln>
        </p:spPr>
        <p:txBody>
          <a:bodyPr lIns="91425" tIns="91425" rIns="91425" bIns="91425" anchor="t" anchorCtr="0">
            <a:noAutofit/>
          </a:bodyPr>
          <a:lstStyle/>
          <a:p>
            <a:pPr lvl="0">
              <a:spcBef>
                <a:spcPts val="0"/>
              </a:spcBef>
              <a:buNone/>
            </a:pPr>
            <a:r>
              <a:rPr lang="fr-FR"/>
              <a:t>baptistère paleo-chrétien</a:t>
            </a:r>
          </a:p>
        </p:txBody>
      </p:sp>
      <p:sp>
        <p:nvSpPr>
          <p:cNvPr id="211" name="Shape 211"/>
          <p:cNvSpPr txBox="1"/>
          <p:nvPr/>
        </p:nvSpPr>
        <p:spPr>
          <a:xfrm>
            <a:off x="7797925" y="6080525"/>
            <a:ext cx="765900" cy="406200"/>
          </a:xfrm>
          <a:prstGeom prst="rect">
            <a:avLst/>
          </a:prstGeom>
          <a:noFill/>
          <a:ln>
            <a:noFill/>
          </a:ln>
        </p:spPr>
        <p:txBody>
          <a:bodyPr lIns="91425" tIns="91425" rIns="91425" bIns="91425" anchor="t" anchorCtr="0">
            <a:noAutofit/>
          </a:bodyPr>
          <a:lstStyle/>
          <a:p>
            <a:pPr lvl="0">
              <a:spcBef>
                <a:spcPts val="0"/>
              </a:spcBef>
              <a:buNone/>
            </a:pPr>
            <a:r>
              <a:rPr lang="fr-FR"/>
              <a:t>rue</a:t>
            </a:r>
          </a:p>
        </p:txBody>
      </p:sp>
      <p:sp>
        <p:nvSpPr>
          <p:cNvPr id="212" name="Shape 212"/>
          <p:cNvSpPr txBox="1"/>
          <p:nvPr/>
        </p:nvSpPr>
        <p:spPr>
          <a:xfrm>
            <a:off x="5987700" y="4885300"/>
            <a:ext cx="1253100" cy="220500"/>
          </a:xfrm>
          <a:prstGeom prst="rect">
            <a:avLst/>
          </a:prstGeom>
          <a:noFill/>
          <a:ln>
            <a:noFill/>
          </a:ln>
        </p:spPr>
        <p:txBody>
          <a:bodyPr lIns="91425" tIns="91425" rIns="91425" bIns="91425" anchor="t" anchorCtr="0">
            <a:noAutofit/>
          </a:bodyPr>
          <a:lstStyle/>
          <a:p>
            <a:pPr lvl="0">
              <a:spcBef>
                <a:spcPts val="0"/>
              </a:spcBef>
              <a:buNone/>
            </a:pPr>
            <a:r>
              <a:rPr lang="fr-FR"/>
              <a:t>portiques des boutiques </a:t>
            </a:r>
          </a:p>
        </p:txBody>
      </p:sp>
      <p:sp>
        <p:nvSpPr>
          <p:cNvPr id="213" name="Shape 213"/>
          <p:cNvSpPr txBox="1"/>
          <p:nvPr/>
        </p:nvSpPr>
        <p:spPr>
          <a:xfrm>
            <a:off x="3075075" y="2413650"/>
            <a:ext cx="870300" cy="533700"/>
          </a:xfrm>
          <a:prstGeom prst="rect">
            <a:avLst/>
          </a:prstGeom>
          <a:noFill/>
          <a:ln>
            <a:noFill/>
          </a:ln>
        </p:spPr>
        <p:txBody>
          <a:bodyPr lIns="91425" tIns="91425" rIns="91425" bIns="91425" anchor="t" anchorCtr="0">
            <a:noAutofit/>
          </a:bodyPr>
          <a:lstStyle/>
          <a:p>
            <a:pPr lvl="0">
              <a:spcBef>
                <a:spcPts val="0"/>
              </a:spcBef>
              <a:buNone/>
            </a:pPr>
            <a:r>
              <a:rPr lang="fr-FR"/>
              <a:t> maisons et ateliers </a:t>
            </a:r>
          </a:p>
        </p:txBody>
      </p:sp>
      <p:pic>
        <p:nvPicPr>
          <p:cNvPr id="214" name="Shape 214"/>
          <p:cNvPicPr preferRelativeResize="0"/>
          <p:nvPr/>
        </p:nvPicPr>
        <p:blipFill>
          <a:blip r:embed="rId5">
            <a:alphaModFix/>
          </a:blip>
          <a:stretch>
            <a:fillRect/>
          </a:stretch>
        </p:blipFill>
        <p:spPr>
          <a:xfrm>
            <a:off x="545400" y="1138125"/>
            <a:ext cx="2529675" cy="1275525"/>
          </a:xfrm>
          <a:prstGeom prst="rect">
            <a:avLst/>
          </a:prstGeom>
          <a:noFill/>
          <a:ln>
            <a:noFill/>
          </a:ln>
        </p:spPr>
      </p:pic>
      <p:pic>
        <p:nvPicPr>
          <p:cNvPr id="215" name="Shape 215"/>
          <p:cNvPicPr preferRelativeResize="0"/>
          <p:nvPr/>
        </p:nvPicPr>
        <p:blipFill>
          <a:blip r:embed="rId6">
            <a:alphaModFix/>
          </a:blip>
          <a:stretch>
            <a:fillRect/>
          </a:stretch>
        </p:blipFill>
        <p:spPr>
          <a:xfrm>
            <a:off x="338101" y="2580550"/>
            <a:ext cx="2481674" cy="1743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SzPct val="25000"/>
              <a:buFont typeface="Calibri"/>
              <a:buNone/>
            </a:pPr>
            <a:endParaRPr sz="4400" b="1" i="0" u="none" strike="noStrike" cap="none">
              <a:latin typeface="Calibri"/>
              <a:ea typeface="Calibri"/>
              <a:cs typeface="Calibri"/>
              <a:sym typeface="Calibri"/>
            </a:endParaRPr>
          </a:p>
        </p:txBody>
      </p:sp>
      <p:sp>
        <p:nvSpPr>
          <p:cNvPr id="221" name="Shape 221"/>
          <p:cNvSpPr txBox="1">
            <a:spLocks noGrp="1"/>
          </p:cNvSpPr>
          <p:nvPr>
            <p:ph type="body" idx="1"/>
          </p:nvPr>
        </p:nvSpPr>
        <p:spPr>
          <a:xfrm>
            <a:off x="457200" y="2158348"/>
            <a:ext cx="8229600" cy="3967800"/>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r>
              <a:rPr lang="fr-FR"/>
              <a:t>Ces mosaïques qui ornaient le sol de la basilique paléochrétienne, dès le début du Vème siècle après J.-C., ont été déposées et restaurées dans les années 2000.</a:t>
            </a:r>
          </a:p>
        </p:txBody>
      </p:sp>
      <p:pic>
        <p:nvPicPr>
          <p:cNvPr id="222" name="Shape 222"/>
          <p:cNvPicPr preferRelativeResize="0"/>
          <p:nvPr/>
        </p:nvPicPr>
        <p:blipFill>
          <a:blip r:embed="rId3">
            <a:alphaModFix/>
          </a:blip>
          <a:stretch>
            <a:fillRect/>
          </a:stretch>
        </p:blipFill>
        <p:spPr>
          <a:xfrm>
            <a:off x="6205075" y="4213875"/>
            <a:ext cx="2806625" cy="2590725"/>
          </a:xfrm>
          <a:prstGeom prst="rect">
            <a:avLst/>
          </a:prstGeom>
          <a:noFill/>
          <a:ln>
            <a:noFill/>
          </a:ln>
        </p:spPr>
      </p:pic>
      <p:pic>
        <p:nvPicPr>
          <p:cNvPr id="223" name="Shape 223"/>
          <p:cNvPicPr preferRelativeResize="0"/>
          <p:nvPr/>
        </p:nvPicPr>
        <p:blipFill>
          <a:blip r:embed="rId4">
            <a:alphaModFix/>
          </a:blip>
          <a:stretch>
            <a:fillRect/>
          </a:stretch>
        </p:blipFill>
        <p:spPr>
          <a:xfrm>
            <a:off x="558525" y="4144200"/>
            <a:ext cx="2715449" cy="2423699"/>
          </a:xfrm>
          <a:prstGeom prst="rect">
            <a:avLst/>
          </a:prstGeom>
          <a:noFill/>
          <a:ln>
            <a:noFill/>
          </a:ln>
        </p:spPr>
      </p:pic>
      <p:pic>
        <p:nvPicPr>
          <p:cNvPr id="224" name="Shape 224"/>
          <p:cNvPicPr preferRelativeResize="0"/>
          <p:nvPr/>
        </p:nvPicPr>
        <p:blipFill>
          <a:blip r:embed="rId5">
            <a:alphaModFix/>
          </a:blip>
          <a:stretch>
            <a:fillRect/>
          </a:stretch>
        </p:blipFill>
        <p:spPr>
          <a:xfrm>
            <a:off x="252075" y="225037"/>
            <a:ext cx="2628900" cy="17430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SzPct val="25000"/>
              <a:buFont typeface="Calibri"/>
              <a:buNone/>
            </a:pPr>
            <a:r>
              <a:rPr lang="fr-FR" sz="4400" b="1" i="0" u="none" strike="noStrike" cap="none">
                <a:solidFill>
                  <a:srgbClr val="980000"/>
                </a:solidFill>
                <a:latin typeface="Georgia"/>
                <a:ea typeface="Georgia"/>
                <a:cs typeface="Georgia"/>
                <a:sym typeface="Georgia"/>
              </a:rPr>
              <a:t>La Canonica </a:t>
            </a:r>
          </a:p>
        </p:txBody>
      </p:sp>
      <p:sp>
        <p:nvSpPr>
          <p:cNvPr id="230" name="Shape 230"/>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fr-FR" sz="3200" b="0" i="0" u="none" strike="noStrike" cap="none">
                <a:solidFill>
                  <a:schemeClr val="dk1"/>
                </a:solidFill>
                <a:latin typeface="Calibri"/>
                <a:ea typeface="Calibri"/>
                <a:cs typeface="Calibri"/>
                <a:sym typeface="Calibri"/>
              </a:rPr>
              <a:t>C’est  une église romane du XIIe siècle.L'un des plus beaux monuments de Corse , elle est  bâtie selon un plan basilical</a:t>
            </a:r>
          </a:p>
        </p:txBody>
      </p:sp>
      <p:sp>
        <p:nvSpPr>
          <p:cNvPr id="231" name="Shape 231"/>
          <p:cNvSpPr/>
          <p:nvPr/>
        </p:nvSpPr>
        <p:spPr>
          <a:xfrm>
            <a:off x="395536" y="3212975"/>
            <a:ext cx="8424935" cy="1152128"/>
          </a:xfrm>
          <a:prstGeom prst="rect">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nchorCtr="0">
            <a:noAutofit/>
          </a:bodyPr>
          <a:lstStyle/>
          <a:p>
            <a:pPr marL="0" marR="0" lvl="0" indent="0" algn="l" rtl="0">
              <a:spcBef>
                <a:spcPts val="0"/>
              </a:spcBef>
              <a:buSzPct val="25000"/>
              <a:buNone/>
            </a:pPr>
            <a:r>
              <a:rPr lang="fr-FR" sz="1800">
                <a:solidFill>
                  <a:schemeClr val="dk1"/>
                </a:solidFill>
                <a:latin typeface="Calibri"/>
                <a:ea typeface="Calibri"/>
                <a:cs typeface="Calibri"/>
                <a:sym typeface="Calibri"/>
              </a:rPr>
              <a:t>On y trouve une Sainte Dévote offerte par le prince Rainier III de Monaco ainsi qu' un grand Christ en bronze de Marie-Claude Sei Dominci, peintre et sculpteur contemporain originaire de Lucciana </a:t>
            </a:r>
          </a:p>
        </p:txBody>
      </p:sp>
      <p:sp>
        <p:nvSpPr>
          <p:cNvPr id="232" name="Shape 232"/>
          <p:cNvSpPr/>
          <p:nvPr/>
        </p:nvSpPr>
        <p:spPr>
          <a:xfrm>
            <a:off x="0" y="4509119"/>
            <a:ext cx="2736303" cy="2016224"/>
          </a:xfrm>
          <a:prstGeom prst="verticalScroll">
            <a:avLst>
              <a:gd name="adj" fmla="val 12500"/>
            </a:avLst>
          </a:prstGeom>
          <a:solidFill>
            <a:schemeClr val="lt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233" name="Shape 233"/>
          <p:cNvPicPr preferRelativeResize="0"/>
          <p:nvPr/>
        </p:nvPicPr>
        <p:blipFill rotWithShape="1">
          <a:blip r:embed="rId3">
            <a:alphaModFix/>
          </a:blip>
          <a:srcRect/>
          <a:stretch/>
        </p:blipFill>
        <p:spPr>
          <a:xfrm>
            <a:off x="539552" y="5013176"/>
            <a:ext cx="1697899" cy="1271786"/>
          </a:xfrm>
          <a:prstGeom prst="rect">
            <a:avLst/>
          </a:prstGeom>
          <a:noFill/>
          <a:ln>
            <a:noFill/>
          </a:ln>
        </p:spPr>
      </p:pic>
      <p:sp>
        <p:nvSpPr>
          <p:cNvPr id="234" name="Shape 234"/>
          <p:cNvSpPr/>
          <p:nvPr/>
        </p:nvSpPr>
        <p:spPr>
          <a:xfrm>
            <a:off x="5255567" y="4437112"/>
            <a:ext cx="3888432" cy="1728191"/>
          </a:xfrm>
          <a:prstGeom prst="verticalScroll">
            <a:avLst>
              <a:gd name="adj" fmla="val 12500"/>
            </a:avLst>
          </a:prstGeom>
          <a:solidFill>
            <a:schemeClr val="lt1"/>
          </a:solidFill>
          <a:ln w="25400" cap="flat" cmpd="sng">
            <a:solidFill>
              <a:schemeClr val="accent2"/>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SzPct val="25000"/>
              <a:buNone/>
            </a:pPr>
            <a:r>
              <a:rPr lang="fr-FR" sz="1800">
                <a:solidFill>
                  <a:schemeClr val="dk1"/>
                </a:solidFill>
                <a:latin typeface="Calibri"/>
                <a:ea typeface="Calibri"/>
                <a:cs typeface="Calibri"/>
                <a:sym typeface="Calibri"/>
              </a:rPr>
              <a:t>Santa Maria Assunta, dite Canonica fut  la cathédrale de Catonus Leo Corsicanus puis de nombreux autres évêques ! </a:t>
            </a:r>
          </a:p>
        </p:txBody>
      </p:sp>
      <p:pic>
        <p:nvPicPr>
          <p:cNvPr id="235" name="Shape 235"/>
          <p:cNvPicPr preferRelativeResize="0"/>
          <p:nvPr/>
        </p:nvPicPr>
        <p:blipFill rotWithShape="1">
          <a:blip r:embed="rId4">
            <a:alphaModFix/>
          </a:blip>
          <a:srcRect/>
          <a:stretch/>
        </p:blipFill>
        <p:spPr>
          <a:xfrm>
            <a:off x="3347864" y="4653135"/>
            <a:ext cx="1728191" cy="1652091"/>
          </a:xfrm>
          <a:prstGeom prst="rect">
            <a:avLst/>
          </a:prstGeom>
          <a:noFill/>
          <a:ln>
            <a:noFill/>
          </a:ln>
        </p:spPr>
      </p:pic>
      <p:cxnSp>
        <p:nvCxnSpPr>
          <p:cNvPr id="236" name="Shape 236"/>
          <p:cNvCxnSpPr/>
          <p:nvPr/>
        </p:nvCxnSpPr>
        <p:spPr>
          <a:xfrm>
            <a:off x="4572000" y="6309319"/>
            <a:ext cx="792087" cy="288032"/>
          </a:xfrm>
          <a:prstGeom prst="straightConnector1">
            <a:avLst/>
          </a:prstGeom>
          <a:noFill/>
          <a:ln w="9525" cap="flat" cmpd="sng">
            <a:solidFill>
              <a:srgbClr val="BD4B48"/>
            </a:solidFill>
            <a:prstDash val="solid"/>
            <a:round/>
            <a:headEnd type="none" w="med" len="med"/>
            <a:tailEnd type="stealth" w="lg" len="lg"/>
          </a:ln>
        </p:spPr>
      </p:cxnSp>
      <p:sp>
        <p:nvSpPr>
          <p:cNvPr id="237" name="Shape 237"/>
          <p:cNvSpPr/>
          <p:nvPr/>
        </p:nvSpPr>
        <p:spPr>
          <a:xfrm>
            <a:off x="5436096" y="6453335"/>
            <a:ext cx="2520279" cy="216023"/>
          </a:xfrm>
          <a:prstGeom prst="roundRect">
            <a:avLst>
              <a:gd name="adj" fmla="val 16667"/>
            </a:avLst>
          </a:prstGeom>
          <a:solidFill>
            <a:schemeClr val="lt1"/>
          </a:solidFill>
          <a:ln w="25400" cap="flat" cmpd="sng">
            <a:solidFill>
              <a:schemeClr val="accent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fr-FR" sz="1400">
                <a:solidFill>
                  <a:schemeClr val="dk1"/>
                </a:solidFill>
                <a:latin typeface="Calibri"/>
                <a:ea typeface="Calibri"/>
                <a:cs typeface="Calibri"/>
                <a:sym typeface="Calibri"/>
              </a:rPr>
              <a:t>Blason des évêques de Corse </a:t>
            </a:r>
          </a:p>
        </p:txBody>
      </p:sp>
      <p:pic>
        <p:nvPicPr>
          <p:cNvPr id="238" name="Shape 238"/>
          <p:cNvPicPr preferRelativeResize="0"/>
          <p:nvPr/>
        </p:nvPicPr>
        <p:blipFill>
          <a:blip r:embed="rId5">
            <a:alphaModFix/>
          </a:blip>
          <a:stretch>
            <a:fillRect/>
          </a:stretch>
        </p:blipFill>
        <p:spPr>
          <a:xfrm>
            <a:off x="539550" y="281227"/>
            <a:ext cx="1982066" cy="13189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74275" y="33266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fr-FR" sz="4400" b="0" i="0" u="none" strike="noStrike" cap="none">
                <a:solidFill>
                  <a:schemeClr val="dk1"/>
                </a:solidFill>
                <a:latin typeface="Calibri"/>
                <a:ea typeface="Calibri"/>
                <a:cs typeface="Calibri"/>
                <a:sym typeface="Calibri"/>
              </a:rPr>
              <a:t>Fermes</a:t>
            </a:r>
            <a:r>
              <a:rPr lang="fr-FR"/>
              <a:t> autour de Lucciana</a:t>
            </a:r>
            <a:r>
              <a:rPr lang="fr-FR" sz="4400" b="0" i="0" u="none" strike="noStrike" cap="none">
                <a:solidFill>
                  <a:schemeClr val="dk1"/>
                </a:solidFill>
                <a:latin typeface="Calibri"/>
                <a:ea typeface="Calibri"/>
                <a:cs typeface="Calibri"/>
                <a:sym typeface="Calibri"/>
              </a:rPr>
              <a:t> </a:t>
            </a:r>
          </a:p>
        </p:txBody>
      </p:sp>
      <p:sp>
        <p:nvSpPr>
          <p:cNvPr id="244" name="Shape 244"/>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pic>
        <p:nvPicPr>
          <p:cNvPr id="245" name="Shape 245"/>
          <p:cNvPicPr preferRelativeResize="0"/>
          <p:nvPr/>
        </p:nvPicPr>
        <p:blipFill>
          <a:blip r:embed="rId3">
            <a:alphaModFix/>
          </a:blip>
          <a:stretch>
            <a:fillRect/>
          </a:stretch>
        </p:blipFill>
        <p:spPr>
          <a:xfrm>
            <a:off x="132075" y="1344924"/>
            <a:ext cx="9011925" cy="47240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endParaRPr/>
          </a:p>
        </p:txBody>
      </p:sp>
      <p:sp>
        <p:nvSpPr>
          <p:cNvPr id="251" name="Shape 251"/>
          <p:cNvSpPr txBox="1">
            <a:spLocks noGrp="1"/>
          </p:cNvSpPr>
          <p:nvPr>
            <p:ph type="body" idx="1"/>
          </p:nvPr>
        </p:nvSpPr>
        <p:spPr>
          <a:xfrm>
            <a:off x="457200" y="220475"/>
            <a:ext cx="8454600" cy="6312600"/>
          </a:xfrm>
          <a:prstGeom prst="rect">
            <a:avLst/>
          </a:prstGeom>
          <a:solidFill>
            <a:srgbClr val="ECECEC"/>
          </a:solidFill>
        </p:spPr>
        <p:txBody>
          <a:bodyPr lIns="91425" tIns="91425" rIns="91425" bIns="91425" anchor="t" anchorCtr="0">
            <a:noAutofit/>
          </a:bodyPr>
          <a:lstStyle/>
          <a:p>
            <a:pPr lvl="0">
              <a:spcBef>
                <a:spcPts val="0"/>
              </a:spcBef>
              <a:buNone/>
            </a:pPr>
            <a:r>
              <a:rPr lang="fr-FR" sz="3000">
                <a:latin typeface="Georgia"/>
                <a:ea typeface="Georgia"/>
                <a:cs typeface="Georgia"/>
                <a:sym typeface="Georgia"/>
              </a:rPr>
              <a:t>“ Bonjour, je suis Julien. Je vais vous parler des découvertes faites en 2009 quand on a aménagé la 4 voies” </a:t>
            </a:r>
          </a:p>
          <a:p>
            <a:pPr lvl="0">
              <a:spcBef>
                <a:spcPts val="0"/>
              </a:spcBef>
              <a:buNone/>
            </a:pPr>
            <a:r>
              <a:rPr lang="fr-FR" sz="3000">
                <a:latin typeface="Georgia"/>
                <a:ea typeface="Georgia"/>
                <a:cs typeface="Georgia"/>
                <a:sym typeface="Georgia"/>
              </a:rPr>
              <a:t> Ce  sont exclusivement des fermes du  I er au III e siècle de notre ère, construites sur des  fondations en galets qu’on a retrouvés  . Du nord vers le sud, on trouve la nécropole de Mezzana puis les habitats ruraux de Campiani, Torra et Torricella”.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457200" y="274637"/>
            <a:ext cx="8229600" cy="1143000"/>
          </a:xfrm>
          <a:prstGeom prst="rect">
            <a:avLst/>
          </a:prstGeom>
          <a:solidFill>
            <a:srgbClr val="D6CAED"/>
          </a:solidFill>
        </p:spPr>
        <p:txBody>
          <a:bodyPr lIns="91425" tIns="91425" rIns="91425" bIns="91425" anchor="ctr" anchorCtr="0">
            <a:noAutofit/>
          </a:bodyPr>
          <a:lstStyle/>
          <a:p>
            <a:pPr lvl="0">
              <a:spcBef>
                <a:spcPts val="0"/>
              </a:spcBef>
              <a:buNone/>
            </a:pPr>
            <a:r>
              <a:rPr lang="fr-FR"/>
              <a:t>Campiani</a:t>
            </a:r>
          </a:p>
        </p:txBody>
      </p:sp>
      <p:sp>
        <p:nvSpPr>
          <p:cNvPr id="257" name="Shape 257"/>
          <p:cNvSpPr txBox="1">
            <a:spLocks noGrp="1"/>
          </p:cNvSpPr>
          <p:nvPr>
            <p:ph type="body" idx="1"/>
          </p:nvPr>
        </p:nvSpPr>
        <p:spPr>
          <a:xfrm>
            <a:off x="208875" y="1600200"/>
            <a:ext cx="8668200" cy="4990800"/>
          </a:xfrm>
          <a:prstGeom prst="rect">
            <a:avLst/>
          </a:prstGeom>
        </p:spPr>
        <p:txBody>
          <a:bodyPr lIns="91425" tIns="91425" rIns="91425" bIns="91425" anchor="t" anchorCtr="0">
            <a:noAutofit/>
          </a:bodyPr>
          <a:lstStyle/>
          <a:p>
            <a:pPr lvl="0">
              <a:spcBef>
                <a:spcPts val="0"/>
              </a:spcBef>
              <a:buClr>
                <a:schemeClr val="dk1"/>
              </a:buClr>
              <a:buSzPct val="45833"/>
              <a:buFont typeface="Arial"/>
              <a:buNone/>
            </a:pPr>
            <a:r>
              <a:rPr lang="fr-FR" sz="2400">
                <a:latin typeface="Droid Serif"/>
                <a:ea typeface="Droid Serif"/>
                <a:cs typeface="Droid Serif"/>
                <a:sym typeface="Droid Serif"/>
              </a:rPr>
              <a:t> Elle date de la fin du II</a:t>
            </a:r>
            <a:r>
              <a:rPr lang="fr-FR" sz="2400" baseline="30000">
                <a:latin typeface="Droid Serif"/>
                <a:ea typeface="Droid Serif"/>
                <a:cs typeface="Droid Serif"/>
                <a:sym typeface="Droid Serif"/>
              </a:rPr>
              <a:t>e</a:t>
            </a:r>
            <a:r>
              <a:rPr lang="fr-FR" sz="2400">
                <a:latin typeface="Droid Serif"/>
                <a:ea typeface="Droid Serif"/>
                <a:cs typeface="Droid Serif"/>
                <a:sym typeface="Droid Serif"/>
              </a:rPr>
              <a:t> siècle de notre ère.  Dans les fossés, on a retrouvé du mobilier et de la vaisselle   . Deux puits ont été fouillés.</a:t>
            </a:r>
          </a:p>
          <a:p>
            <a:pPr lvl="0">
              <a:spcBef>
                <a:spcPts val="0"/>
              </a:spcBef>
              <a:buNone/>
            </a:pPr>
            <a:r>
              <a:rPr lang="fr-FR" sz="2400">
                <a:latin typeface="Droid Serif"/>
                <a:ea typeface="Droid Serif"/>
                <a:cs typeface="Droid Serif"/>
                <a:sym typeface="Droid Serif"/>
              </a:rPr>
              <a:t> On consommait de l'huile d'olive et du vin, transportés dans des amphores depuis l'Afrique, la Bétique (sud de l'Espagne), la Gaule et même l'Orient.</a:t>
            </a:r>
          </a:p>
        </p:txBody>
      </p:sp>
      <p:pic>
        <p:nvPicPr>
          <p:cNvPr id="258" name="Shape 258"/>
          <p:cNvPicPr preferRelativeResize="0"/>
          <p:nvPr/>
        </p:nvPicPr>
        <p:blipFill>
          <a:blip r:embed="rId3">
            <a:alphaModFix/>
          </a:blip>
          <a:stretch>
            <a:fillRect/>
          </a:stretch>
        </p:blipFill>
        <p:spPr>
          <a:xfrm>
            <a:off x="457200" y="4165850"/>
            <a:ext cx="8229600" cy="27385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EEFF"/>
        </a:solidFill>
        <a:effectLst/>
      </p:bgPr>
    </p:bg>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92" name="Shape 92"/>
          <p:cNvSpPr txBox="1">
            <a:spLocks noGrp="1"/>
          </p:cNvSpPr>
          <p:nvPr>
            <p:ph type="body" idx="1"/>
          </p:nvPr>
        </p:nvSpPr>
        <p:spPr>
          <a:xfrm>
            <a:off x="457200" y="620687"/>
            <a:ext cx="8229600" cy="576064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fr-FR" sz="3600" b="0" i="0" u="none" strike="noStrike" cap="none">
                <a:solidFill>
                  <a:schemeClr val="dk1"/>
                </a:solidFill>
                <a:latin typeface="Calibri"/>
                <a:ea typeface="Calibri"/>
                <a:cs typeface="Calibri"/>
                <a:sym typeface="Calibri"/>
              </a:rPr>
              <a:t>« Nous souhaitons présenter les richesses  archéologiques aux alentours de notre collège.</a:t>
            </a:r>
          </a:p>
          <a:p>
            <a:pPr marL="342900" marR="0" lvl="0" indent="-342900" algn="l" rtl="0">
              <a:spcBef>
                <a:spcPts val="720"/>
              </a:spcBef>
              <a:spcAft>
                <a:spcPts val="0"/>
              </a:spcAft>
              <a:buClr>
                <a:schemeClr val="dk1"/>
              </a:buClr>
              <a:buSzPct val="100000"/>
              <a:buFont typeface="Arial"/>
              <a:buChar char="•"/>
            </a:pPr>
            <a:r>
              <a:rPr lang="fr-FR" sz="3600" b="0" i="0" u="none" strike="noStrike" cap="none">
                <a:solidFill>
                  <a:schemeClr val="dk1"/>
                </a:solidFill>
                <a:latin typeface="Calibri"/>
                <a:ea typeface="Calibri"/>
                <a:cs typeface="Calibri"/>
                <a:sym typeface="Calibri"/>
              </a:rPr>
              <a:t>La liste n’est pas exhaustive beaucoup de sites sont encore à découvrir.</a:t>
            </a:r>
          </a:p>
          <a:p>
            <a:pPr marL="342900" marR="0" lvl="0" indent="-342900" algn="l" rtl="0">
              <a:spcBef>
                <a:spcPts val="720"/>
              </a:spcBef>
              <a:spcAft>
                <a:spcPts val="0"/>
              </a:spcAft>
              <a:buClr>
                <a:schemeClr val="dk1"/>
              </a:buClr>
              <a:buSzPct val="100000"/>
              <a:buFont typeface="Arial"/>
              <a:buChar char="•"/>
            </a:pPr>
            <a:r>
              <a:rPr lang="fr-FR" sz="3600" b="0" i="0" u="none" strike="noStrike" cap="none">
                <a:solidFill>
                  <a:schemeClr val="dk1"/>
                </a:solidFill>
                <a:latin typeface="Calibri"/>
                <a:ea typeface="Calibri"/>
                <a:cs typeface="Calibri"/>
                <a:sym typeface="Calibri"/>
              </a:rPr>
              <a:t>Nous allons être vos guides et visiter ces lieux </a:t>
            </a:r>
            <a:r>
              <a:rPr lang="fr-FR" sz="3600"/>
              <a:t> tous situés autour de Lucciana.</a:t>
            </a:r>
            <a:r>
              <a:rPr lang="fr-FR" sz="3600" b="0" i="0" u="none" strike="noStrike" cap="none">
                <a:solidFill>
                  <a:schemeClr val="dk1"/>
                </a:solidFill>
                <a:latin typeface="Calibri"/>
                <a:ea typeface="Calibri"/>
                <a:cs typeface="Calibri"/>
                <a:sym typeface="Calibri"/>
              </a:rPr>
              <a:t>» </a:t>
            </a:r>
          </a:p>
          <a:p>
            <a:pPr marL="342900" marR="0" lvl="0" indent="-342900" algn="l" rtl="0">
              <a:spcBef>
                <a:spcPts val="640"/>
              </a:spcBef>
              <a:buClr>
                <a:schemeClr val="dk1"/>
              </a:buClr>
              <a:buSzPct val="25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457200" y="274637"/>
            <a:ext cx="8229600" cy="1143000"/>
          </a:xfrm>
          <a:prstGeom prst="rect">
            <a:avLst/>
          </a:prstGeom>
          <a:solidFill>
            <a:srgbClr val="D6CAED"/>
          </a:solidFill>
        </p:spPr>
        <p:txBody>
          <a:bodyPr lIns="91425" tIns="91425" rIns="91425" bIns="91425" anchor="ctr" anchorCtr="0">
            <a:noAutofit/>
          </a:bodyPr>
          <a:lstStyle/>
          <a:p>
            <a:pPr lvl="0">
              <a:spcBef>
                <a:spcPts val="0"/>
              </a:spcBef>
              <a:buNone/>
            </a:pPr>
            <a:r>
              <a:rPr lang="fr-FR" sz="4800">
                <a:latin typeface="Arial"/>
                <a:ea typeface="Arial"/>
                <a:cs typeface="Arial"/>
                <a:sym typeface="Arial"/>
              </a:rPr>
              <a:t>la ferme de </a:t>
            </a:r>
            <a:r>
              <a:rPr lang="fr-FR" sz="4800"/>
              <a:t>TORRA</a:t>
            </a:r>
          </a:p>
        </p:txBody>
      </p:sp>
      <p:sp>
        <p:nvSpPr>
          <p:cNvPr id="264" name="Shape 264"/>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a:spcBef>
                <a:spcPts val="0"/>
              </a:spcBef>
              <a:buNone/>
            </a:pPr>
            <a:endParaRPr/>
          </a:p>
        </p:txBody>
      </p:sp>
      <p:sp>
        <p:nvSpPr>
          <p:cNvPr id="265" name="Shape 265"/>
          <p:cNvSpPr txBox="1"/>
          <p:nvPr/>
        </p:nvSpPr>
        <p:spPr>
          <a:xfrm>
            <a:off x="789075" y="1417650"/>
            <a:ext cx="7897800" cy="5324400"/>
          </a:xfrm>
          <a:prstGeom prst="rect">
            <a:avLst/>
          </a:prstGeom>
          <a:noFill/>
          <a:ln>
            <a:noFill/>
          </a:ln>
        </p:spPr>
        <p:txBody>
          <a:bodyPr lIns="91425" tIns="91425" rIns="91425" bIns="91425" anchor="ctr" anchorCtr="0">
            <a:noAutofit/>
          </a:bodyPr>
          <a:lstStyle/>
          <a:p>
            <a:pPr lvl="0" rtl="0">
              <a:spcBef>
                <a:spcPts val="0"/>
              </a:spcBef>
              <a:buNone/>
            </a:pPr>
            <a:r>
              <a:rPr lang="fr-FR" sz="3000">
                <a:solidFill>
                  <a:schemeClr val="dk1"/>
                </a:solidFill>
              </a:rPr>
              <a:t>De forme rectangulaire, elle comptait deux pièces séparées .  On a retrouvé une cuve ou un bassin dans l'angle de la pièce la plus petite, des fragments de grandes jarres (</a:t>
            </a:r>
            <a:r>
              <a:rPr lang="fr-FR" sz="3000" i="1">
                <a:solidFill>
                  <a:schemeClr val="dk1"/>
                </a:solidFill>
              </a:rPr>
              <a:t>dolia</a:t>
            </a:r>
            <a:r>
              <a:rPr lang="fr-FR" sz="3000">
                <a:solidFill>
                  <a:schemeClr val="dk1"/>
                </a:solidFill>
              </a:rPr>
              <a:t>). Les murs étaient en bois, ou en terre, torchis ou pisé.</a:t>
            </a:r>
          </a:p>
          <a:p>
            <a:pPr lvl="0" rtl="0">
              <a:spcBef>
                <a:spcPts val="0"/>
              </a:spcBef>
              <a:buNone/>
            </a:pPr>
            <a:endParaRPr sz="3000"/>
          </a:p>
        </p:txBody>
      </p:sp>
      <p:pic>
        <p:nvPicPr>
          <p:cNvPr id="266" name="Shape 266"/>
          <p:cNvPicPr preferRelativeResize="0"/>
          <p:nvPr/>
        </p:nvPicPr>
        <p:blipFill>
          <a:blip r:embed="rId3">
            <a:alphaModFix/>
          </a:blip>
          <a:stretch>
            <a:fillRect/>
          </a:stretch>
        </p:blipFill>
        <p:spPr>
          <a:xfrm>
            <a:off x="2947425" y="5198625"/>
            <a:ext cx="2726949" cy="16593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457200" y="0"/>
            <a:ext cx="8628900" cy="998100"/>
          </a:xfrm>
          <a:prstGeom prst="rect">
            <a:avLst/>
          </a:prstGeom>
          <a:solidFill>
            <a:srgbClr val="D6CAED"/>
          </a:solidFill>
        </p:spPr>
        <p:txBody>
          <a:bodyPr lIns="91425" tIns="91425" rIns="91425" bIns="91425" anchor="ctr" anchorCtr="0">
            <a:noAutofit/>
          </a:bodyPr>
          <a:lstStyle/>
          <a:p>
            <a:pPr lvl="0" algn="l" rtl="0">
              <a:lnSpc>
                <a:spcPct val="115000"/>
              </a:lnSpc>
              <a:spcBef>
                <a:spcPts val="1800"/>
              </a:spcBef>
              <a:spcAft>
                <a:spcPts val="400"/>
              </a:spcAft>
              <a:buNone/>
            </a:pPr>
            <a:endParaRPr sz="3000" b="1">
              <a:latin typeface="Arial"/>
              <a:ea typeface="Arial"/>
              <a:cs typeface="Arial"/>
              <a:sym typeface="Arial"/>
            </a:endParaRPr>
          </a:p>
          <a:p>
            <a:pPr lvl="0" algn="l">
              <a:lnSpc>
                <a:spcPct val="115000"/>
              </a:lnSpc>
              <a:spcBef>
                <a:spcPts val="1800"/>
              </a:spcBef>
              <a:spcAft>
                <a:spcPts val="400"/>
              </a:spcAft>
              <a:buClr>
                <a:schemeClr val="dk1"/>
              </a:buClr>
              <a:buSzPct val="36666"/>
              <a:buFont typeface="Arial"/>
              <a:buNone/>
            </a:pPr>
            <a:r>
              <a:rPr lang="fr-FR" sz="3000" b="1">
                <a:latin typeface="Arial"/>
                <a:ea typeface="Arial"/>
                <a:cs typeface="Arial"/>
                <a:sym typeface="Arial"/>
              </a:rPr>
              <a:t>La ferme viticole du I</a:t>
            </a:r>
            <a:r>
              <a:rPr lang="fr-FR" sz="3000" b="1" baseline="30000">
                <a:latin typeface="Arial"/>
                <a:ea typeface="Arial"/>
                <a:cs typeface="Arial"/>
                <a:sym typeface="Arial"/>
              </a:rPr>
              <a:t>er</a:t>
            </a:r>
            <a:r>
              <a:rPr lang="fr-FR" sz="3000" b="1">
                <a:latin typeface="Arial"/>
                <a:ea typeface="Arial"/>
                <a:cs typeface="Arial"/>
                <a:sym typeface="Arial"/>
              </a:rPr>
              <a:t> siècle à Torricella</a:t>
            </a:r>
          </a:p>
          <a:p>
            <a:pPr lvl="0" algn="l" rtl="0">
              <a:lnSpc>
                <a:spcPct val="115000"/>
              </a:lnSpc>
              <a:spcBef>
                <a:spcPts val="0"/>
              </a:spcBef>
              <a:buNone/>
            </a:pPr>
            <a:endParaRPr/>
          </a:p>
        </p:txBody>
      </p:sp>
      <p:sp>
        <p:nvSpPr>
          <p:cNvPr id="272" name="Shape 272"/>
          <p:cNvSpPr txBox="1">
            <a:spLocks noGrp="1"/>
          </p:cNvSpPr>
          <p:nvPr>
            <p:ph type="body" idx="1"/>
          </p:nvPr>
        </p:nvSpPr>
        <p:spPr>
          <a:xfrm>
            <a:off x="457200" y="1322875"/>
            <a:ext cx="8229600" cy="5128800"/>
          </a:xfrm>
          <a:prstGeom prst="rect">
            <a:avLst/>
          </a:prstGeom>
        </p:spPr>
        <p:txBody>
          <a:bodyPr lIns="91425" tIns="91425" rIns="91425" bIns="91425" anchor="t" anchorCtr="0">
            <a:noAutofit/>
          </a:bodyPr>
          <a:lstStyle/>
          <a:p>
            <a:pPr marL="0" lvl="0" indent="0" rtl="0">
              <a:lnSpc>
                <a:spcPct val="115000"/>
              </a:lnSpc>
              <a:spcBef>
                <a:spcPts val="0"/>
              </a:spcBef>
              <a:buNone/>
            </a:pPr>
            <a:r>
              <a:rPr lang="fr-FR" sz="3000">
                <a:latin typeface="Arial"/>
                <a:ea typeface="Arial"/>
                <a:cs typeface="Arial"/>
                <a:sym typeface="Arial"/>
              </a:rPr>
              <a:t>Il   est composé de deux pièces formant un L, avec des fondations de murs en galets </a:t>
            </a:r>
          </a:p>
          <a:p>
            <a:pPr marL="0" lvl="0" indent="0" rtl="0">
              <a:lnSpc>
                <a:spcPct val="115000"/>
              </a:lnSpc>
              <a:spcBef>
                <a:spcPts val="0"/>
              </a:spcBef>
              <a:buNone/>
            </a:pPr>
            <a:r>
              <a:rPr lang="fr-FR" sz="3000">
                <a:latin typeface="Arial"/>
                <a:ea typeface="Arial"/>
                <a:cs typeface="Arial"/>
                <a:sym typeface="Arial"/>
              </a:rPr>
              <a:t> </a:t>
            </a:r>
          </a:p>
          <a:p>
            <a:pPr marL="0" lvl="0" indent="0" rtl="0">
              <a:lnSpc>
                <a:spcPct val="115000"/>
              </a:lnSpc>
              <a:spcBef>
                <a:spcPts val="0"/>
              </a:spcBef>
              <a:buNone/>
            </a:pPr>
            <a:r>
              <a:rPr lang="fr-FR" sz="3000">
                <a:latin typeface="Arial"/>
                <a:ea typeface="Arial"/>
                <a:cs typeface="Arial"/>
                <a:sym typeface="Arial"/>
              </a:rPr>
              <a:t>Au nord , on a trouvé une cuve de foulage et de décantation du raisin en  terre cuite, une aire de pressage .  À l'extérieur, un puits, un four domestique et des trous de poteaux .</a:t>
            </a:r>
          </a:p>
          <a:p>
            <a:pPr marL="0" lvl="0" indent="0" rtl="0">
              <a:lnSpc>
                <a:spcPct val="115000"/>
              </a:lnSpc>
              <a:spcBef>
                <a:spcPts val="0"/>
              </a:spcBef>
              <a:buNone/>
            </a:pPr>
            <a:r>
              <a:rPr lang="fr-FR" sz="3000">
                <a:latin typeface="Arial"/>
                <a:ea typeface="Arial"/>
                <a:cs typeface="Arial"/>
                <a:sym typeface="Arial"/>
              </a:rPr>
              <a:t>Le bâtiment est entouré de voies de circulation constituées de cailloutis serrés et de fragments d'amphores et de vases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endParaRPr/>
          </a:p>
        </p:txBody>
      </p:sp>
      <p:sp>
        <p:nvSpPr>
          <p:cNvPr id="278" name="Shape 278"/>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a:spcBef>
                <a:spcPts val="0"/>
              </a:spcBef>
              <a:buNone/>
            </a:pPr>
            <a:endParaRPr/>
          </a:p>
        </p:txBody>
      </p:sp>
      <p:pic>
        <p:nvPicPr>
          <p:cNvPr id="279" name="Shape 279"/>
          <p:cNvPicPr preferRelativeResize="0"/>
          <p:nvPr/>
        </p:nvPicPr>
        <p:blipFill>
          <a:blip r:embed="rId3">
            <a:alphaModFix/>
          </a:blip>
          <a:stretch>
            <a:fillRect/>
          </a:stretch>
        </p:blipFill>
        <p:spPr>
          <a:xfrm>
            <a:off x="533775" y="125000"/>
            <a:ext cx="2680549" cy="3751400"/>
          </a:xfrm>
          <a:prstGeom prst="rect">
            <a:avLst/>
          </a:prstGeom>
          <a:noFill/>
          <a:ln>
            <a:noFill/>
          </a:ln>
        </p:spPr>
      </p:pic>
      <p:pic>
        <p:nvPicPr>
          <p:cNvPr id="280" name="Shape 280"/>
          <p:cNvPicPr preferRelativeResize="0"/>
          <p:nvPr/>
        </p:nvPicPr>
        <p:blipFill>
          <a:blip r:embed="rId4">
            <a:alphaModFix/>
          </a:blip>
          <a:stretch>
            <a:fillRect/>
          </a:stretch>
        </p:blipFill>
        <p:spPr>
          <a:xfrm>
            <a:off x="4258700" y="199875"/>
            <a:ext cx="4583600" cy="3199925"/>
          </a:xfrm>
          <a:prstGeom prst="rect">
            <a:avLst/>
          </a:prstGeom>
          <a:noFill/>
          <a:ln>
            <a:noFill/>
          </a:ln>
        </p:spPr>
      </p:pic>
      <p:pic>
        <p:nvPicPr>
          <p:cNvPr id="281" name="Shape 281"/>
          <p:cNvPicPr preferRelativeResize="0"/>
          <p:nvPr/>
        </p:nvPicPr>
        <p:blipFill>
          <a:blip r:embed="rId5">
            <a:alphaModFix/>
          </a:blip>
          <a:stretch>
            <a:fillRect/>
          </a:stretch>
        </p:blipFill>
        <p:spPr>
          <a:xfrm>
            <a:off x="6475075" y="3794524"/>
            <a:ext cx="2367225" cy="2726950"/>
          </a:xfrm>
          <a:prstGeom prst="rect">
            <a:avLst/>
          </a:prstGeom>
          <a:noFill/>
          <a:ln>
            <a:noFill/>
          </a:ln>
        </p:spPr>
      </p:pic>
      <p:sp>
        <p:nvSpPr>
          <p:cNvPr id="282" name="Shape 282"/>
          <p:cNvSpPr txBox="1"/>
          <p:nvPr/>
        </p:nvSpPr>
        <p:spPr>
          <a:xfrm>
            <a:off x="6544700" y="5175400"/>
            <a:ext cx="2204700" cy="475800"/>
          </a:xfrm>
          <a:prstGeom prst="rect">
            <a:avLst/>
          </a:prstGeom>
          <a:noFill/>
          <a:ln>
            <a:noFill/>
          </a:ln>
        </p:spPr>
        <p:txBody>
          <a:bodyPr lIns="91425" tIns="91425" rIns="91425" bIns="91425" anchor="t" anchorCtr="0">
            <a:noAutofit/>
          </a:bodyPr>
          <a:lstStyle/>
          <a:p>
            <a:pPr lvl="0">
              <a:spcBef>
                <a:spcPts val="0"/>
              </a:spcBef>
              <a:buNone/>
            </a:pPr>
            <a:r>
              <a:rPr lang="fr-FR"/>
              <a:t>nécropole de Mezzana. On a retrouvé 5 tombes avec du matériel funéraire</a:t>
            </a:r>
          </a:p>
        </p:txBody>
      </p:sp>
      <p:sp>
        <p:nvSpPr>
          <p:cNvPr id="283" name="Shape 283"/>
          <p:cNvSpPr txBox="1"/>
          <p:nvPr/>
        </p:nvSpPr>
        <p:spPr>
          <a:xfrm>
            <a:off x="603400" y="4049825"/>
            <a:ext cx="2622600" cy="475800"/>
          </a:xfrm>
          <a:prstGeom prst="rect">
            <a:avLst/>
          </a:prstGeom>
          <a:noFill/>
          <a:ln>
            <a:noFill/>
          </a:ln>
        </p:spPr>
        <p:txBody>
          <a:bodyPr lIns="91425" tIns="91425" rIns="91425" bIns="91425" anchor="t" anchorCtr="0">
            <a:noAutofit/>
          </a:bodyPr>
          <a:lstStyle/>
          <a:p>
            <a:pPr lvl="0">
              <a:spcBef>
                <a:spcPts val="0"/>
              </a:spcBef>
              <a:buNone/>
            </a:pPr>
            <a:r>
              <a:rPr lang="fr-FR"/>
              <a:t>cuve de foulage, Torricella</a:t>
            </a:r>
          </a:p>
        </p:txBody>
      </p:sp>
      <p:sp>
        <p:nvSpPr>
          <p:cNvPr id="284" name="Shape 284"/>
          <p:cNvSpPr txBox="1"/>
          <p:nvPr/>
        </p:nvSpPr>
        <p:spPr>
          <a:xfrm>
            <a:off x="4212275" y="3527625"/>
            <a:ext cx="1589700" cy="267000"/>
          </a:xfrm>
          <a:prstGeom prst="rect">
            <a:avLst/>
          </a:prstGeom>
          <a:noFill/>
          <a:ln>
            <a:noFill/>
          </a:ln>
        </p:spPr>
        <p:txBody>
          <a:bodyPr lIns="91425" tIns="91425" rIns="91425" bIns="91425" anchor="t" anchorCtr="0">
            <a:noAutofit/>
          </a:bodyPr>
          <a:lstStyle/>
          <a:p>
            <a:pPr lvl="0">
              <a:spcBef>
                <a:spcPts val="0"/>
              </a:spcBef>
              <a:buNone/>
            </a:pPr>
            <a:r>
              <a:rPr lang="fr-FR"/>
              <a:t>Murs, Campiani</a:t>
            </a:r>
          </a:p>
        </p:txBody>
      </p:sp>
      <p:pic>
        <p:nvPicPr>
          <p:cNvPr id="285" name="Shape 285"/>
          <p:cNvPicPr preferRelativeResize="0"/>
          <p:nvPr/>
        </p:nvPicPr>
        <p:blipFill>
          <a:blip r:embed="rId6">
            <a:alphaModFix/>
          </a:blip>
          <a:stretch>
            <a:fillRect/>
          </a:stretch>
        </p:blipFill>
        <p:spPr>
          <a:xfrm>
            <a:off x="3330044" y="4081219"/>
            <a:ext cx="2471924" cy="2664149"/>
          </a:xfrm>
          <a:prstGeom prst="rect">
            <a:avLst/>
          </a:prstGeom>
          <a:noFill/>
          <a:ln>
            <a:noFill/>
          </a:ln>
        </p:spPr>
      </p:pic>
      <p:sp>
        <p:nvSpPr>
          <p:cNvPr id="286" name="Shape 286"/>
          <p:cNvSpPr txBox="1"/>
          <p:nvPr/>
        </p:nvSpPr>
        <p:spPr>
          <a:xfrm>
            <a:off x="4397950" y="4258700"/>
            <a:ext cx="1183500" cy="220500"/>
          </a:xfrm>
          <a:prstGeom prst="rect">
            <a:avLst/>
          </a:prstGeom>
          <a:noFill/>
          <a:ln>
            <a:noFill/>
          </a:ln>
        </p:spPr>
        <p:txBody>
          <a:bodyPr lIns="91425" tIns="91425" rIns="91425" bIns="91425" anchor="t" anchorCtr="0">
            <a:noAutofit/>
          </a:bodyPr>
          <a:lstStyle/>
          <a:p>
            <a:pPr lvl="0">
              <a:spcBef>
                <a:spcPts val="0"/>
              </a:spcBef>
              <a:buNone/>
            </a:pPr>
            <a:r>
              <a:rPr lang="fr-FR"/>
              <a:t>céramique</a:t>
            </a:r>
          </a:p>
          <a:p>
            <a:pPr lvl="0">
              <a:spcBef>
                <a:spcPts val="0"/>
              </a:spcBef>
              <a:buNone/>
            </a:pPr>
            <a:r>
              <a:rPr lang="fr-FR"/>
              <a:t>Campiani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4F0E2"/>
              </a:buClr>
              <a:buSzPct val="25000"/>
              <a:buFont typeface="Calibri"/>
              <a:buNone/>
            </a:pPr>
            <a:r>
              <a:rPr lang="fr-FR" sz="4400" b="1" i="0" u="none" strike="noStrike" cap="none">
                <a:solidFill>
                  <a:srgbClr val="434343"/>
                </a:solidFill>
                <a:latin typeface="Georgia"/>
                <a:ea typeface="Georgia"/>
                <a:cs typeface="Georgia"/>
                <a:sym typeface="Georgia"/>
              </a:rPr>
              <a:t>I PALAZZI</a:t>
            </a:r>
          </a:p>
        </p:txBody>
      </p:sp>
      <p:pic>
        <p:nvPicPr>
          <p:cNvPr id="292" name="Shape 292"/>
          <p:cNvPicPr preferRelativeResize="0">
            <a:picLocks noGrp="1"/>
          </p:cNvPicPr>
          <p:nvPr>
            <p:ph type="body" idx="1"/>
          </p:nvPr>
        </p:nvPicPr>
        <p:blipFill rotWithShape="1">
          <a:blip r:embed="rId3">
            <a:alphaModFix/>
          </a:blip>
          <a:srcRect/>
          <a:stretch/>
        </p:blipFill>
        <p:spPr>
          <a:xfrm>
            <a:off x="395536" y="2060848"/>
            <a:ext cx="4531566" cy="2520279"/>
          </a:xfrm>
          <a:prstGeom prst="rect">
            <a:avLst/>
          </a:prstGeom>
          <a:noFill/>
          <a:ln>
            <a:noFill/>
          </a:ln>
        </p:spPr>
      </p:pic>
      <p:sp>
        <p:nvSpPr>
          <p:cNvPr id="293" name="Shape 293"/>
          <p:cNvSpPr/>
          <p:nvPr/>
        </p:nvSpPr>
        <p:spPr>
          <a:xfrm>
            <a:off x="5436096" y="764704"/>
            <a:ext cx="2952328" cy="2232248"/>
          </a:xfrm>
          <a:prstGeom prst="wedgeEllipseCallout">
            <a:avLst>
              <a:gd name="adj1" fmla="val -74968"/>
              <a:gd name="adj2" fmla="val 96226"/>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nchorCtr="0">
            <a:noAutofit/>
          </a:bodyPr>
          <a:lstStyle/>
          <a:p>
            <a:pPr marL="0" marR="0" lvl="0" indent="0" algn="ctr" rtl="0">
              <a:spcBef>
                <a:spcPts val="0"/>
              </a:spcBef>
              <a:buSzPct val="25000"/>
              <a:buNone/>
            </a:pPr>
            <a:r>
              <a:rPr lang="fr-FR" sz="1600">
                <a:solidFill>
                  <a:schemeClr val="dk1"/>
                </a:solidFill>
                <a:latin typeface="Calibri"/>
                <a:ea typeface="Calibri"/>
                <a:cs typeface="Calibri"/>
                <a:sym typeface="Calibri"/>
              </a:rPr>
              <a:t>Nous sommes Julien, Oumayma et Solea. Nous allons vous parler d’un site qui a été découvert lors de la construction d’un lotissement à Venzolasca.  </a:t>
            </a:r>
          </a:p>
        </p:txBody>
      </p:sp>
      <p:sp>
        <p:nvSpPr>
          <p:cNvPr id="294" name="Shape 294"/>
          <p:cNvSpPr/>
          <p:nvPr/>
        </p:nvSpPr>
        <p:spPr>
          <a:xfrm>
            <a:off x="5004048" y="3501007"/>
            <a:ext cx="3960440" cy="3168351"/>
          </a:xfrm>
          <a:prstGeom prst="horizontalScroll">
            <a:avLst>
              <a:gd name="adj" fmla="val 12500"/>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nchorCtr="0">
            <a:noAutofit/>
          </a:bodyPr>
          <a:lstStyle/>
          <a:p>
            <a:pPr marL="0" marR="0" lvl="0" indent="0" algn="l" rtl="0">
              <a:spcBef>
                <a:spcPts val="0"/>
              </a:spcBef>
              <a:buSzPct val="25000"/>
              <a:buNone/>
            </a:pPr>
            <a:r>
              <a:rPr lang="fr-FR" sz="1800">
                <a:solidFill>
                  <a:schemeClr val="dk1"/>
                </a:solidFill>
                <a:latin typeface="Calibri"/>
                <a:ea typeface="Calibri"/>
                <a:cs typeface="Calibri"/>
                <a:sym typeface="Calibri"/>
              </a:rPr>
              <a:t>« Le site protohistorique d’I Palazzi, est placé sur un vaste plateau de 700 x 400 m dominant d’une cinquantaine de mètres la plaine littorale de Casinca, à 79 m d’altitude. Il est distant d’environ 5,5 km de la ville antique de Mariana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4F0E2"/>
              </a:buClr>
              <a:buSzPct val="25000"/>
              <a:buFont typeface="Calibri"/>
              <a:buNone/>
            </a:pPr>
            <a:r>
              <a:rPr lang="fr-FR" sz="4400" b="1" i="0" u="none" strike="noStrike" cap="none">
                <a:solidFill>
                  <a:srgbClr val="434343"/>
                </a:solidFill>
                <a:latin typeface="Georgia"/>
                <a:ea typeface="Georgia"/>
                <a:cs typeface="Georgia"/>
                <a:sym typeface="Georgia"/>
              </a:rPr>
              <a:t>I PALAZZI</a:t>
            </a:r>
          </a:p>
        </p:txBody>
      </p:sp>
      <p:sp>
        <p:nvSpPr>
          <p:cNvPr id="300" name="Shape 300"/>
          <p:cNvSpPr txBox="1">
            <a:spLocks noGrp="1"/>
          </p:cNvSpPr>
          <p:nvPr>
            <p:ph type="body" idx="1"/>
          </p:nvPr>
        </p:nvSpPr>
        <p:spPr>
          <a:xfrm>
            <a:off x="251519" y="1600200"/>
            <a:ext cx="8568951" cy="4637112"/>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pic>
        <p:nvPicPr>
          <p:cNvPr id="301" name="Shape 301"/>
          <p:cNvPicPr preferRelativeResize="0"/>
          <p:nvPr/>
        </p:nvPicPr>
        <p:blipFill rotWithShape="1">
          <a:blip r:embed="rId3">
            <a:alphaModFix/>
          </a:blip>
          <a:srcRect/>
          <a:stretch/>
        </p:blipFill>
        <p:spPr>
          <a:xfrm>
            <a:off x="2555775" y="4221087"/>
            <a:ext cx="3960441" cy="2376263"/>
          </a:xfrm>
          <a:prstGeom prst="rect">
            <a:avLst/>
          </a:prstGeom>
          <a:noFill/>
          <a:ln>
            <a:noFill/>
          </a:ln>
        </p:spPr>
      </p:pic>
      <p:sp>
        <p:nvSpPr>
          <p:cNvPr id="302" name="Shape 302"/>
          <p:cNvSpPr/>
          <p:nvPr/>
        </p:nvSpPr>
        <p:spPr>
          <a:xfrm>
            <a:off x="683568" y="1268759"/>
            <a:ext cx="7632848" cy="2016224"/>
          </a:xfrm>
          <a:prstGeom prst="roundRect">
            <a:avLst>
              <a:gd name="adj" fmla="val 16667"/>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nchorCtr="0">
            <a:noAutofit/>
          </a:bodyPr>
          <a:lstStyle/>
          <a:p>
            <a:pPr marL="0" marR="0" lvl="0" indent="0" algn="l" rtl="0">
              <a:spcBef>
                <a:spcPts val="0"/>
              </a:spcBef>
              <a:buSzPct val="25000"/>
              <a:buNone/>
            </a:pPr>
            <a:r>
              <a:rPr lang="fr-FR" sz="1800">
                <a:solidFill>
                  <a:schemeClr val="dk1"/>
                </a:solidFill>
                <a:latin typeface="Calibri"/>
                <a:ea typeface="Calibri"/>
                <a:cs typeface="Calibri"/>
                <a:sym typeface="Calibri"/>
              </a:rPr>
              <a:t>Le site d'I Palazzi  découvert dans les années 1970 et a fait l'objet de deux fouilles préventives (en 2001 et 2009). Il s'agit d'une agglomération de deux hectares  édifiée par les populations insulaires, entre le Ie et le IIer siècles avant notre ère.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457200" y="274637"/>
            <a:ext cx="8229600" cy="1143000"/>
          </a:xfrm>
          <a:prstGeom prst="rect">
            <a:avLst/>
          </a:prstGeom>
          <a:noFill/>
          <a:ln w="9525"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Clr>
                <a:srgbClr val="F4F0E2"/>
              </a:buClr>
              <a:buSzPct val="25000"/>
              <a:buFont typeface="Calibri"/>
              <a:buNone/>
            </a:pPr>
            <a:r>
              <a:rPr lang="fr-FR" sz="4400" i="0" u="none" strike="noStrike" cap="none">
                <a:solidFill>
                  <a:srgbClr val="434343"/>
                </a:solidFill>
                <a:latin typeface="Georgia"/>
                <a:ea typeface="Georgia"/>
                <a:cs typeface="Georgia"/>
                <a:sym typeface="Georgia"/>
              </a:rPr>
              <a:t>I PALAZZI</a:t>
            </a:r>
          </a:p>
        </p:txBody>
      </p:sp>
      <p:pic>
        <p:nvPicPr>
          <p:cNvPr id="308" name="Shape 308"/>
          <p:cNvPicPr preferRelativeResize="0">
            <a:picLocks noGrp="1"/>
          </p:cNvPicPr>
          <p:nvPr>
            <p:ph type="body" idx="1"/>
          </p:nvPr>
        </p:nvPicPr>
        <p:blipFill rotWithShape="1">
          <a:blip r:embed="rId3">
            <a:alphaModFix/>
          </a:blip>
          <a:srcRect/>
          <a:stretch/>
        </p:blipFill>
        <p:spPr>
          <a:xfrm>
            <a:off x="4788023" y="2492896"/>
            <a:ext cx="4032448" cy="3804197"/>
          </a:xfrm>
          <a:prstGeom prst="rect">
            <a:avLst/>
          </a:prstGeom>
          <a:noFill/>
          <a:ln>
            <a:noFill/>
          </a:ln>
        </p:spPr>
      </p:pic>
      <p:sp>
        <p:nvSpPr>
          <p:cNvPr id="309" name="Shape 309"/>
          <p:cNvSpPr/>
          <p:nvPr/>
        </p:nvSpPr>
        <p:spPr>
          <a:xfrm>
            <a:off x="755575" y="1412775"/>
            <a:ext cx="3600399" cy="3960440"/>
          </a:xfrm>
          <a:prstGeom prst="roundRect">
            <a:avLst>
              <a:gd name="adj" fmla="val 16667"/>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nchorCtr="0">
            <a:noAutofit/>
          </a:bodyPr>
          <a:lstStyle/>
          <a:p>
            <a:pPr marL="0" marR="0" lvl="0" indent="0" algn="l" rtl="0">
              <a:spcBef>
                <a:spcPts val="0"/>
              </a:spcBef>
              <a:buSzPct val="25000"/>
              <a:buNone/>
            </a:pPr>
            <a:r>
              <a:rPr lang="fr-FR" sz="1800">
                <a:solidFill>
                  <a:schemeClr val="dk1"/>
                </a:solidFill>
                <a:latin typeface="Calibri"/>
                <a:ea typeface="Calibri"/>
                <a:cs typeface="Calibri"/>
                <a:sym typeface="Calibri"/>
              </a:rPr>
              <a:t>Les céramiques, monnaies et parures montrent qu’il y avait des échanges commerciaux avec la péninsule italique et notamment avec la cité étrusque de Populonia située derrière l'île d'Elbe.  On a retrouvé aussi un four  et des déchets de cuisson qui attestent qu’on fabriquait des tuiles </a:t>
            </a:r>
          </a:p>
        </p:txBody>
      </p:sp>
      <p:pic>
        <p:nvPicPr>
          <p:cNvPr id="310" name="Shape 310"/>
          <p:cNvPicPr preferRelativeResize="0"/>
          <p:nvPr/>
        </p:nvPicPr>
        <p:blipFill rotWithShape="1">
          <a:blip r:embed="rId4">
            <a:alphaModFix/>
          </a:blip>
          <a:srcRect/>
          <a:stretch/>
        </p:blipFill>
        <p:spPr>
          <a:xfrm>
            <a:off x="6372200" y="188640"/>
            <a:ext cx="2141984" cy="193671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198875" y="132675"/>
            <a:ext cx="8487900" cy="2308500"/>
          </a:xfrm>
          <a:prstGeom prst="rect">
            <a:avLst/>
          </a:prstGeom>
        </p:spPr>
        <p:txBody>
          <a:bodyPr lIns="91425" tIns="91425" rIns="91425" bIns="91425" anchor="ctr" anchorCtr="0">
            <a:noAutofit/>
          </a:bodyPr>
          <a:lstStyle/>
          <a:p>
            <a:pPr lvl="0">
              <a:spcBef>
                <a:spcPts val="0"/>
              </a:spcBef>
              <a:buClr>
                <a:schemeClr val="dk1"/>
              </a:buClr>
              <a:buSzPct val="25000"/>
              <a:buFont typeface="Arial"/>
              <a:buNone/>
            </a:pPr>
            <a:r>
              <a:rPr lang="fr-FR"/>
              <a:t>Musée archéologique</a:t>
            </a:r>
          </a:p>
          <a:p>
            <a:pPr lvl="0">
              <a:spcBef>
                <a:spcPts val="0"/>
              </a:spcBef>
              <a:buClr>
                <a:schemeClr val="dk1"/>
              </a:buClr>
              <a:buSzPct val="25000"/>
              <a:buFont typeface="Arial"/>
              <a:buNone/>
            </a:pPr>
            <a:r>
              <a:rPr lang="fr-FR"/>
              <a:t>  de Mariana Prince Rainier III</a:t>
            </a:r>
          </a:p>
          <a:p>
            <a:pPr lvl="0">
              <a:spcBef>
                <a:spcPts val="0"/>
              </a:spcBef>
              <a:buClr>
                <a:schemeClr val="dk1"/>
              </a:buClr>
              <a:buSzPct val="25000"/>
              <a:buFont typeface="Arial"/>
              <a:buNone/>
            </a:pPr>
            <a:r>
              <a:rPr lang="fr-FR"/>
              <a:t>                               de Monaco</a:t>
            </a:r>
          </a:p>
          <a:p>
            <a:pPr lvl="0">
              <a:spcBef>
                <a:spcPts val="0"/>
              </a:spcBef>
              <a:buNone/>
            </a:pPr>
            <a:endParaRPr/>
          </a:p>
        </p:txBody>
      </p:sp>
      <p:sp>
        <p:nvSpPr>
          <p:cNvPr id="316" name="Shape 316"/>
          <p:cNvSpPr txBox="1">
            <a:spLocks noGrp="1"/>
          </p:cNvSpPr>
          <p:nvPr>
            <p:ph type="body" idx="1"/>
          </p:nvPr>
        </p:nvSpPr>
        <p:spPr>
          <a:xfrm>
            <a:off x="457200" y="2368975"/>
            <a:ext cx="8229600" cy="2398800"/>
          </a:xfrm>
          <a:prstGeom prst="rect">
            <a:avLst/>
          </a:prstGeom>
        </p:spPr>
        <p:txBody>
          <a:bodyPr lIns="91425" tIns="91425" rIns="91425" bIns="91425" anchor="t" anchorCtr="0">
            <a:noAutofit/>
          </a:bodyPr>
          <a:lstStyle/>
          <a:p>
            <a:pPr lvl="0">
              <a:spcBef>
                <a:spcPts val="0"/>
              </a:spcBef>
              <a:buNone/>
            </a:pPr>
            <a:endParaRPr/>
          </a:p>
        </p:txBody>
      </p:sp>
      <p:pic>
        <p:nvPicPr>
          <p:cNvPr id="317" name="Shape 317"/>
          <p:cNvPicPr preferRelativeResize="0"/>
          <p:nvPr/>
        </p:nvPicPr>
        <p:blipFill>
          <a:blip r:embed="rId3">
            <a:alphaModFix/>
          </a:blip>
          <a:stretch>
            <a:fillRect/>
          </a:stretch>
        </p:blipFill>
        <p:spPr>
          <a:xfrm>
            <a:off x="252412" y="2314575"/>
            <a:ext cx="8639175" cy="2228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fr-FR" sz="4400" b="0" i="0" u="none" strike="noStrike" cap="none">
                <a:solidFill>
                  <a:schemeClr val="dk1"/>
                </a:solidFill>
                <a:latin typeface="Calibri"/>
                <a:ea typeface="Calibri"/>
                <a:cs typeface="Calibri"/>
                <a:sym typeface="Calibri"/>
              </a:rPr>
              <a:t>Musée de Mariana</a:t>
            </a:r>
          </a:p>
        </p:txBody>
      </p:sp>
      <p:sp>
        <p:nvSpPr>
          <p:cNvPr id="323" name="Shape 323"/>
          <p:cNvSpPr txBox="1">
            <a:spLocks noGrp="1"/>
          </p:cNvSpPr>
          <p:nvPr>
            <p:ph type="body" idx="1"/>
          </p:nvPr>
        </p:nvSpPr>
        <p:spPr>
          <a:xfrm>
            <a:off x="457200" y="2564903"/>
            <a:ext cx="8229600" cy="4032448"/>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
        <p:nvSpPr>
          <p:cNvPr id="324" name="Shape 324"/>
          <p:cNvSpPr/>
          <p:nvPr/>
        </p:nvSpPr>
        <p:spPr>
          <a:xfrm>
            <a:off x="467550" y="1417650"/>
            <a:ext cx="8676300" cy="4963800"/>
          </a:xfrm>
          <a:prstGeom prst="verticalScroll">
            <a:avLst>
              <a:gd name="adj" fmla="val 12500"/>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fr-FR" sz="1800">
                <a:solidFill>
                  <a:schemeClr val="dk1"/>
                </a:solidFill>
                <a:latin typeface="Calibri"/>
                <a:ea typeface="Calibri"/>
                <a:cs typeface="Calibri"/>
                <a:sym typeface="Calibri"/>
              </a:rPr>
              <a:t>Il </a:t>
            </a:r>
          </a:p>
        </p:txBody>
      </p:sp>
      <p:pic>
        <p:nvPicPr>
          <p:cNvPr id="325" name="Shape 325"/>
          <p:cNvPicPr preferRelativeResize="0"/>
          <p:nvPr/>
        </p:nvPicPr>
        <p:blipFill>
          <a:blip r:embed="rId3">
            <a:alphaModFix/>
          </a:blip>
          <a:stretch>
            <a:fillRect/>
          </a:stretch>
        </p:blipFill>
        <p:spPr>
          <a:xfrm>
            <a:off x="1822300" y="2165725"/>
            <a:ext cx="6095976" cy="2005312"/>
          </a:xfrm>
          <a:prstGeom prst="rect">
            <a:avLst/>
          </a:prstGeom>
          <a:noFill/>
          <a:ln w="25400" cap="flat" cmpd="sng">
            <a:solidFill>
              <a:schemeClr val="accent6"/>
            </a:solidFill>
            <a:prstDash val="solid"/>
            <a:round/>
            <a:headEnd type="none" w="med" len="med"/>
            <a:tailEnd type="none" w="med" len="med"/>
          </a:ln>
        </p:spPr>
      </p:pic>
      <p:sp>
        <p:nvSpPr>
          <p:cNvPr id="326" name="Shape 326"/>
          <p:cNvSpPr txBox="1"/>
          <p:nvPr/>
        </p:nvSpPr>
        <p:spPr>
          <a:xfrm>
            <a:off x="1027150" y="4376225"/>
            <a:ext cx="7371600" cy="2005200"/>
          </a:xfrm>
          <a:prstGeom prst="rect">
            <a:avLst/>
          </a:prstGeom>
          <a:noFill/>
          <a:ln>
            <a:noFill/>
          </a:ln>
        </p:spPr>
        <p:txBody>
          <a:bodyPr lIns="91425" tIns="91425" rIns="91425" bIns="91425" anchor="t" anchorCtr="0">
            <a:noAutofit/>
          </a:bodyPr>
          <a:lstStyle/>
          <a:p>
            <a:pPr lvl="0">
              <a:spcBef>
                <a:spcPts val="0"/>
              </a:spcBef>
              <a:buNone/>
            </a:pPr>
            <a:r>
              <a:rPr lang="fr-FR" sz="3000"/>
              <a:t>le  projet de construction</a:t>
            </a:r>
          </a:p>
          <a:p>
            <a:pPr lvl="0">
              <a:spcBef>
                <a:spcPts val="0"/>
              </a:spcBef>
              <a:buNone/>
            </a:pPr>
            <a:endParaRPr/>
          </a:p>
          <a:p>
            <a:pPr marL="342900" lvl="0" indent="-209550" rtl="0">
              <a:spcBef>
                <a:spcPts val="640"/>
              </a:spcBef>
              <a:buClr>
                <a:schemeClr val="dk1"/>
              </a:buClr>
              <a:buSzPct val="34375"/>
              <a:buFont typeface="Arial"/>
              <a:buNone/>
            </a:pPr>
            <a:r>
              <a:rPr lang="fr-FR" sz="3200">
                <a:solidFill>
                  <a:schemeClr val="dk1"/>
                </a:solidFill>
                <a:latin typeface="Calibri"/>
                <a:ea typeface="Calibri"/>
                <a:cs typeface="Calibri"/>
                <a:sym typeface="Calibri"/>
              </a:rPr>
              <a:t>  PRESENTER LES OBJETS AU PUBLIC ET   LES PRESERVER </a:t>
            </a:r>
          </a:p>
          <a:p>
            <a:pPr lvl="0">
              <a:spcBef>
                <a:spcPts val="0"/>
              </a:spcBef>
              <a:buNone/>
            </a:pP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endParaRPr/>
          </a:p>
        </p:txBody>
      </p:sp>
      <p:sp>
        <p:nvSpPr>
          <p:cNvPr id="332" name="Shape 332"/>
          <p:cNvSpPr txBox="1">
            <a:spLocks noGrp="1"/>
          </p:cNvSpPr>
          <p:nvPr>
            <p:ph type="body" idx="1"/>
          </p:nvPr>
        </p:nvSpPr>
        <p:spPr>
          <a:xfrm>
            <a:off x="198875" y="274650"/>
            <a:ext cx="8487900" cy="6401400"/>
          </a:xfrm>
          <a:prstGeom prst="rect">
            <a:avLst/>
          </a:prstGeom>
        </p:spPr>
        <p:txBody>
          <a:bodyPr lIns="91425" tIns="91425" rIns="91425" bIns="91425" anchor="t" anchorCtr="0">
            <a:noAutofit/>
          </a:bodyPr>
          <a:lstStyle/>
          <a:p>
            <a:pPr lvl="0">
              <a:spcBef>
                <a:spcPts val="0"/>
              </a:spcBef>
              <a:buClr>
                <a:schemeClr val="dk1"/>
              </a:buClr>
              <a:buSzPct val="34375"/>
              <a:buFont typeface="Arial"/>
              <a:buNone/>
            </a:pPr>
            <a:r>
              <a:rPr lang="fr-FR"/>
              <a:t>La collection archéologique rassemblera	 l’ensemble des objets venant du territoire de Mariana. </a:t>
            </a:r>
          </a:p>
          <a:p>
            <a:pPr lvl="0">
              <a:spcBef>
                <a:spcPts val="0"/>
              </a:spcBef>
              <a:buNone/>
            </a:pPr>
            <a:r>
              <a:rPr lang="fr-FR"/>
              <a:t>La collection compte à ce jour plus de 8000 : objets  qui seront exposés et les objets d’études qui serviront aux recherches </a:t>
            </a:r>
          </a:p>
          <a:p>
            <a:pPr lvl="0">
              <a:spcBef>
                <a:spcPts val="0"/>
              </a:spcBef>
              <a:buNone/>
            </a:pPr>
            <a:r>
              <a:rPr lang="fr-FR"/>
              <a:t>On y conservera aussi les objets qu’on retrouvera dans les années à venir ou ceux qu’il faut préserver.</a:t>
            </a:r>
          </a:p>
        </p:txBody>
      </p:sp>
      <p:sp>
        <p:nvSpPr>
          <p:cNvPr id="333" name="Shape 333"/>
          <p:cNvSpPr txBox="1"/>
          <p:nvPr/>
        </p:nvSpPr>
        <p:spPr>
          <a:xfrm>
            <a:off x="1789150" y="5052575"/>
            <a:ext cx="4555500" cy="1225800"/>
          </a:xfrm>
          <a:prstGeom prst="rect">
            <a:avLst/>
          </a:prstGeom>
          <a:noFill/>
          <a:ln>
            <a:noFill/>
          </a:ln>
        </p:spPr>
        <p:txBody>
          <a:bodyPr lIns="91425" tIns="91425" rIns="91425" bIns="91425" anchor="t" anchorCtr="0">
            <a:noAutofit/>
          </a:bodyPr>
          <a:lstStyle/>
          <a:p>
            <a:pPr lvl="0">
              <a:spcBef>
                <a:spcPts val="0"/>
              </a:spcBef>
              <a:buClr>
                <a:schemeClr val="dk1"/>
              </a:buClr>
              <a:buFont typeface="Arial"/>
              <a:buNone/>
            </a:pPr>
            <a:r>
              <a:rPr lang="fr-FR">
                <a:solidFill>
                  <a:srgbClr val="E69138"/>
                </a:solidFill>
              </a:rPr>
              <a:t>Désignation : Balsamaire (contenant pour cosmétiques) </a:t>
            </a:r>
          </a:p>
          <a:p>
            <a:pPr lvl="0">
              <a:spcBef>
                <a:spcPts val="0"/>
              </a:spcBef>
              <a:buClr>
                <a:schemeClr val="dk1"/>
              </a:buClr>
              <a:buFont typeface="Arial"/>
              <a:buNone/>
            </a:pPr>
            <a:r>
              <a:rPr lang="fr-FR">
                <a:solidFill>
                  <a:srgbClr val="E69138"/>
                </a:solidFill>
              </a:rPr>
              <a:t>Matériau : verre</a:t>
            </a:r>
          </a:p>
          <a:p>
            <a:pPr lvl="0">
              <a:spcBef>
                <a:spcPts val="0"/>
              </a:spcBef>
              <a:buClr>
                <a:schemeClr val="dk1"/>
              </a:buClr>
              <a:buFont typeface="Arial"/>
              <a:buNone/>
            </a:pPr>
            <a:r>
              <a:rPr lang="fr-FR">
                <a:solidFill>
                  <a:srgbClr val="E69138"/>
                </a:solidFill>
              </a:rPr>
              <a:t>Dimensions : bord 1,7 cm ; hauteur 6,6 cm</a:t>
            </a:r>
          </a:p>
          <a:p>
            <a:pPr lvl="0">
              <a:spcBef>
                <a:spcPts val="0"/>
              </a:spcBef>
              <a:buClr>
                <a:schemeClr val="dk1"/>
              </a:buClr>
              <a:buFont typeface="Arial"/>
              <a:buNone/>
            </a:pPr>
            <a:r>
              <a:rPr lang="fr-FR">
                <a:solidFill>
                  <a:srgbClr val="E69138"/>
                </a:solidFill>
              </a:rPr>
              <a:t>Datation : fin 1er siècle avant. J.-C. - 1er s. après. J.-C. (1ère moitié)</a:t>
            </a:r>
          </a:p>
          <a:p>
            <a:pPr lvl="0">
              <a:spcBef>
                <a:spcPts val="0"/>
              </a:spcBef>
              <a:buClr>
                <a:schemeClr val="dk1"/>
              </a:buClr>
              <a:buFont typeface="Arial"/>
              <a:buNone/>
            </a:pPr>
            <a:r>
              <a:rPr lang="fr-FR">
                <a:solidFill>
                  <a:srgbClr val="E69138"/>
                </a:solidFill>
              </a:rPr>
              <a:t>Provenance : Italie / Gaule</a:t>
            </a:r>
          </a:p>
          <a:p>
            <a:pPr lvl="0">
              <a:spcBef>
                <a:spcPts val="0"/>
              </a:spcBef>
              <a:buClr>
                <a:schemeClr val="dk1"/>
              </a:buClr>
              <a:buFont typeface="Arial"/>
              <a:buNone/>
            </a:pPr>
            <a:r>
              <a:rPr lang="fr-FR">
                <a:solidFill>
                  <a:srgbClr val="E69138"/>
                </a:solidFill>
              </a:rPr>
              <a:t>Lieu de découverte : nécropole d’I Ponti</a:t>
            </a:r>
          </a:p>
          <a:p>
            <a:pPr lvl="0">
              <a:spcBef>
                <a:spcPts val="0"/>
              </a:spcBef>
              <a:buNone/>
            </a:pPr>
            <a:endParaRPr/>
          </a:p>
        </p:txBody>
      </p:sp>
      <p:sp>
        <p:nvSpPr>
          <p:cNvPr id="334" name="Shape 334"/>
          <p:cNvSpPr txBox="1"/>
          <p:nvPr/>
        </p:nvSpPr>
        <p:spPr>
          <a:xfrm>
            <a:off x="6725575" y="5513400"/>
            <a:ext cx="1606800" cy="10269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335" name="Shape 335"/>
          <p:cNvPicPr preferRelativeResize="0"/>
          <p:nvPr/>
        </p:nvPicPr>
        <p:blipFill>
          <a:blip r:embed="rId3">
            <a:alphaModFix/>
          </a:blip>
          <a:stretch>
            <a:fillRect/>
          </a:stretch>
        </p:blipFill>
        <p:spPr>
          <a:xfrm>
            <a:off x="6725577" y="5121975"/>
            <a:ext cx="1606799" cy="143825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341" name="Shape 341"/>
          <p:cNvPicPr preferRelativeResize="0">
            <a:picLocks noGrp="1"/>
          </p:cNvPicPr>
          <p:nvPr>
            <p:ph type="body" idx="1"/>
          </p:nvPr>
        </p:nvPicPr>
        <p:blipFill rotWithShape="1">
          <a:blip r:embed="rId3">
            <a:alphaModFix/>
          </a:blip>
          <a:srcRect/>
          <a:stretch/>
        </p:blipFill>
        <p:spPr>
          <a:xfrm rot="-661659">
            <a:off x="99530" y="437653"/>
            <a:ext cx="4915424" cy="3516332"/>
          </a:xfrm>
          <a:prstGeom prst="rect">
            <a:avLst/>
          </a:prstGeom>
          <a:noFill/>
          <a:ln>
            <a:noFill/>
          </a:ln>
        </p:spPr>
      </p:pic>
      <p:pic>
        <p:nvPicPr>
          <p:cNvPr id="342" name="Shape 342"/>
          <p:cNvPicPr preferRelativeResize="0"/>
          <p:nvPr/>
        </p:nvPicPr>
        <p:blipFill rotWithShape="1">
          <a:blip r:embed="rId4">
            <a:alphaModFix/>
          </a:blip>
          <a:srcRect/>
          <a:stretch/>
        </p:blipFill>
        <p:spPr>
          <a:xfrm rot="1428109">
            <a:off x="4740400" y="2111989"/>
            <a:ext cx="4132954" cy="3894559"/>
          </a:xfrm>
          <a:prstGeom prst="rect">
            <a:avLst/>
          </a:prstGeom>
          <a:noFill/>
          <a:ln>
            <a:noFill/>
          </a:ln>
        </p:spPr>
      </p:pic>
      <p:sp>
        <p:nvSpPr>
          <p:cNvPr id="343" name="Shape 343"/>
          <p:cNvSpPr txBox="1"/>
          <p:nvPr/>
        </p:nvSpPr>
        <p:spPr>
          <a:xfrm>
            <a:off x="467543" y="5013176"/>
            <a:ext cx="309634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fr-FR" sz="1800">
                <a:solidFill>
                  <a:schemeClr val="dk1"/>
                </a:solidFill>
                <a:latin typeface="Calibri"/>
                <a:ea typeface="Calibri"/>
                <a:cs typeface="Calibri"/>
                <a:sym typeface="Calibri"/>
              </a:rPr>
              <a:t>On y verra aussi les bijoux trouvés dans les nécropoles.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fr-FR" sz="4400" b="0" i="0" u="none" strike="noStrike" cap="none">
                <a:solidFill>
                  <a:schemeClr val="dk1"/>
                </a:solidFill>
                <a:latin typeface="Calibri"/>
                <a:ea typeface="Calibri"/>
                <a:cs typeface="Calibri"/>
                <a:sym typeface="Calibri"/>
              </a:rPr>
              <a:t>Notre plan</a:t>
            </a:r>
          </a:p>
        </p:txBody>
      </p:sp>
      <p:pic>
        <p:nvPicPr>
          <p:cNvPr id="98" name="Shape 98"/>
          <p:cNvPicPr preferRelativeResize="0">
            <a:picLocks noGrp="1"/>
          </p:cNvPicPr>
          <p:nvPr>
            <p:ph type="body" idx="1"/>
          </p:nvPr>
        </p:nvPicPr>
        <p:blipFill rotWithShape="1">
          <a:blip r:embed="rId3">
            <a:alphaModFix/>
          </a:blip>
          <a:srcRect/>
          <a:stretch/>
        </p:blipFill>
        <p:spPr>
          <a:xfrm>
            <a:off x="251519" y="1340767"/>
            <a:ext cx="7776864" cy="4399907"/>
          </a:xfrm>
          <a:prstGeom prst="rect">
            <a:avLst/>
          </a:prstGeom>
          <a:noFill/>
          <a:ln>
            <a:noFill/>
          </a:ln>
        </p:spPr>
      </p:pic>
      <p:cxnSp>
        <p:nvCxnSpPr>
          <p:cNvPr id="99" name="Shape 99"/>
          <p:cNvCxnSpPr/>
          <p:nvPr/>
        </p:nvCxnSpPr>
        <p:spPr>
          <a:xfrm>
            <a:off x="2915816" y="1052736"/>
            <a:ext cx="792087" cy="504056"/>
          </a:xfrm>
          <a:prstGeom prst="straightConnector1">
            <a:avLst/>
          </a:prstGeom>
          <a:noFill/>
          <a:ln w="25400" cap="flat" cmpd="sng">
            <a:solidFill>
              <a:schemeClr val="accent6"/>
            </a:solidFill>
            <a:prstDash val="solid"/>
            <a:round/>
            <a:headEnd type="none" w="med" len="med"/>
            <a:tailEnd type="stealth" w="lg" len="lg"/>
          </a:ln>
          <a:effectLst>
            <a:outerShdw blurRad="39999" dist="20000" dir="5400000" rotWithShape="0">
              <a:srgbClr val="000000">
                <a:alpha val="37647"/>
              </a:srgbClr>
            </a:outerShdw>
          </a:effectLst>
        </p:spPr>
      </p:cxnSp>
      <p:sp>
        <p:nvSpPr>
          <p:cNvPr id="100" name="Shape 100"/>
          <p:cNvSpPr/>
          <p:nvPr/>
        </p:nvSpPr>
        <p:spPr>
          <a:xfrm>
            <a:off x="1547663" y="692695"/>
            <a:ext cx="1368151" cy="288032"/>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fr-FR" sz="1800" b="0" i="0" u="none" strike="noStrike" cap="none">
                <a:solidFill>
                  <a:schemeClr val="dk1"/>
                </a:solidFill>
                <a:latin typeface="Calibri"/>
                <a:ea typeface="Calibri"/>
                <a:cs typeface="Calibri"/>
                <a:sym typeface="Calibri"/>
              </a:rPr>
              <a:t>Collège </a:t>
            </a:r>
          </a:p>
        </p:txBody>
      </p:sp>
      <p:cxnSp>
        <p:nvCxnSpPr>
          <p:cNvPr id="101" name="Shape 101"/>
          <p:cNvCxnSpPr/>
          <p:nvPr/>
        </p:nvCxnSpPr>
        <p:spPr>
          <a:xfrm rot="10800000" flipH="1">
            <a:off x="4932039" y="548680"/>
            <a:ext cx="1512167" cy="1584175"/>
          </a:xfrm>
          <a:prstGeom prst="straightConnector1">
            <a:avLst/>
          </a:prstGeom>
          <a:noFill/>
          <a:ln w="25400" cap="flat" cmpd="sng">
            <a:solidFill>
              <a:schemeClr val="accent6"/>
            </a:solidFill>
            <a:prstDash val="solid"/>
            <a:round/>
            <a:headEnd type="none" w="med" len="med"/>
            <a:tailEnd type="stealth" w="lg" len="lg"/>
          </a:ln>
          <a:effectLst>
            <a:outerShdw blurRad="39999" dist="20000" dir="5400000" rotWithShape="0">
              <a:srgbClr val="000000">
                <a:alpha val="37647"/>
              </a:srgbClr>
            </a:outerShdw>
          </a:effectLst>
        </p:spPr>
      </p:cxnSp>
      <p:cxnSp>
        <p:nvCxnSpPr>
          <p:cNvPr id="102" name="Shape 102"/>
          <p:cNvCxnSpPr/>
          <p:nvPr/>
        </p:nvCxnSpPr>
        <p:spPr>
          <a:xfrm flipH="1">
            <a:off x="5724128" y="1268759"/>
            <a:ext cx="2088232" cy="1080120"/>
          </a:xfrm>
          <a:prstGeom prst="straightConnector1">
            <a:avLst/>
          </a:prstGeom>
          <a:noFill/>
          <a:ln w="25400" cap="flat" cmpd="sng">
            <a:solidFill>
              <a:schemeClr val="accent6"/>
            </a:solidFill>
            <a:prstDash val="solid"/>
            <a:round/>
            <a:headEnd type="none" w="med" len="med"/>
            <a:tailEnd type="stealth" w="lg" len="lg"/>
          </a:ln>
          <a:effectLst>
            <a:outerShdw blurRad="39999" dist="20000" dir="5400000" rotWithShape="0">
              <a:srgbClr val="000000">
                <a:alpha val="37647"/>
              </a:srgbClr>
            </a:outerShdw>
          </a:effectLst>
        </p:spPr>
      </p:cxnSp>
      <p:cxnSp>
        <p:nvCxnSpPr>
          <p:cNvPr id="103" name="Shape 103"/>
          <p:cNvCxnSpPr/>
          <p:nvPr/>
        </p:nvCxnSpPr>
        <p:spPr>
          <a:xfrm>
            <a:off x="5508103" y="2492896"/>
            <a:ext cx="2952328" cy="432047"/>
          </a:xfrm>
          <a:prstGeom prst="straightConnector1">
            <a:avLst/>
          </a:prstGeom>
          <a:noFill/>
          <a:ln w="38100" cap="flat" cmpd="sng">
            <a:solidFill>
              <a:schemeClr val="accent6"/>
            </a:solidFill>
            <a:prstDash val="solid"/>
            <a:round/>
            <a:headEnd type="none" w="med" len="med"/>
            <a:tailEnd type="stealth" w="lg" len="lg"/>
          </a:ln>
          <a:effectLst>
            <a:outerShdw blurRad="39999" dist="23000" dir="5400000" rotWithShape="0">
              <a:srgbClr val="000000">
                <a:alpha val="34901"/>
              </a:srgbClr>
            </a:outerShdw>
          </a:effectLst>
        </p:spPr>
      </p:cxnSp>
      <p:cxnSp>
        <p:nvCxnSpPr>
          <p:cNvPr id="104" name="Shape 104"/>
          <p:cNvCxnSpPr/>
          <p:nvPr/>
        </p:nvCxnSpPr>
        <p:spPr>
          <a:xfrm>
            <a:off x="3203848" y="4653135"/>
            <a:ext cx="216023" cy="1584175"/>
          </a:xfrm>
          <a:prstGeom prst="straightConnector1">
            <a:avLst/>
          </a:prstGeom>
          <a:noFill/>
          <a:ln w="38100" cap="flat" cmpd="sng">
            <a:solidFill>
              <a:schemeClr val="accent6"/>
            </a:solidFill>
            <a:prstDash val="solid"/>
            <a:round/>
            <a:headEnd type="none" w="med" len="med"/>
            <a:tailEnd type="stealth" w="lg" len="lg"/>
          </a:ln>
          <a:effectLst>
            <a:outerShdw blurRad="39999" dist="23000" dir="5400000" rotWithShape="0">
              <a:srgbClr val="000000">
                <a:alpha val="34901"/>
              </a:srgbClr>
            </a:outerShdw>
          </a:effectLst>
        </p:spPr>
      </p:cxnSp>
      <p:cxnSp>
        <p:nvCxnSpPr>
          <p:cNvPr id="105" name="Shape 105"/>
          <p:cNvCxnSpPr/>
          <p:nvPr/>
        </p:nvCxnSpPr>
        <p:spPr>
          <a:xfrm>
            <a:off x="3851919" y="3861048"/>
            <a:ext cx="1512167" cy="2376263"/>
          </a:xfrm>
          <a:prstGeom prst="straightConnector1">
            <a:avLst/>
          </a:prstGeom>
          <a:noFill/>
          <a:ln w="38100" cap="flat" cmpd="sng">
            <a:solidFill>
              <a:schemeClr val="accent6"/>
            </a:solidFill>
            <a:prstDash val="solid"/>
            <a:round/>
            <a:headEnd type="none" w="med" len="med"/>
            <a:tailEnd type="stealth" w="lg" len="lg"/>
          </a:ln>
          <a:effectLst>
            <a:outerShdw blurRad="39999" dist="23000" dir="5400000" rotWithShape="0">
              <a:srgbClr val="000000">
                <a:alpha val="34901"/>
              </a:srgbClr>
            </a:outerShdw>
          </a:effectLst>
        </p:spPr>
      </p:cxnSp>
      <p:sp>
        <p:nvSpPr>
          <p:cNvPr id="106" name="Shape 106"/>
          <p:cNvSpPr/>
          <p:nvPr/>
        </p:nvSpPr>
        <p:spPr>
          <a:xfrm>
            <a:off x="8100392" y="3068959"/>
            <a:ext cx="1043608" cy="720080"/>
          </a:xfrm>
          <a:prstGeom prst="roundRect">
            <a:avLst>
              <a:gd name="adj" fmla="val 16667"/>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nchorCtr="0">
            <a:noAutofit/>
          </a:bodyPr>
          <a:lstStyle/>
          <a:p>
            <a:pPr marL="0" marR="0" lvl="0" indent="0" algn="ctr" rtl="0">
              <a:spcBef>
                <a:spcPts val="0"/>
              </a:spcBef>
              <a:buSzPct val="25000"/>
              <a:buNone/>
            </a:pPr>
            <a:r>
              <a:rPr lang="fr-FR" sz="1800" b="0" i="0" u="none" strike="noStrike" cap="none">
                <a:solidFill>
                  <a:schemeClr val="dk1"/>
                </a:solidFill>
                <a:latin typeface="Calibri"/>
                <a:ea typeface="Calibri"/>
                <a:cs typeface="Calibri"/>
                <a:sym typeface="Calibri"/>
              </a:rPr>
              <a:t>San Parteo</a:t>
            </a:r>
          </a:p>
        </p:txBody>
      </p:sp>
      <p:sp>
        <p:nvSpPr>
          <p:cNvPr id="107" name="Shape 107"/>
          <p:cNvSpPr/>
          <p:nvPr/>
        </p:nvSpPr>
        <p:spPr>
          <a:xfrm>
            <a:off x="5148064" y="6093296"/>
            <a:ext cx="2664295" cy="504056"/>
          </a:xfrm>
          <a:prstGeom prst="roundRect">
            <a:avLst>
              <a:gd name="adj" fmla="val 16667"/>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nchorCtr="0">
            <a:noAutofit/>
          </a:bodyPr>
          <a:lstStyle/>
          <a:p>
            <a:pPr marL="0" marR="0" lvl="0" indent="0" algn="ctr" rtl="0">
              <a:spcBef>
                <a:spcPts val="0"/>
              </a:spcBef>
              <a:buSzPct val="25000"/>
              <a:buNone/>
            </a:pPr>
            <a:r>
              <a:rPr lang="fr-FR" sz="1800" b="0" i="0" u="none" strike="noStrike" cap="none">
                <a:solidFill>
                  <a:schemeClr val="dk1"/>
                </a:solidFill>
                <a:latin typeface="Calibri"/>
                <a:ea typeface="Calibri"/>
                <a:cs typeface="Calibri"/>
                <a:sym typeface="Calibri"/>
              </a:rPr>
              <a:t>Fermes de Torricella, </a:t>
            </a:r>
            <a:r>
              <a:rPr lang="fr-FR" sz="1800">
                <a:solidFill>
                  <a:schemeClr val="dk1"/>
                </a:solidFill>
                <a:latin typeface="Calibri"/>
                <a:ea typeface="Calibri"/>
                <a:cs typeface="Calibri"/>
                <a:sym typeface="Calibri"/>
              </a:rPr>
              <a:t>Torra, Campiani</a:t>
            </a:r>
          </a:p>
        </p:txBody>
      </p:sp>
      <p:sp>
        <p:nvSpPr>
          <p:cNvPr id="108" name="Shape 108"/>
          <p:cNvSpPr/>
          <p:nvPr/>
        </p:nvSpPr>
        <p:spPr>
          <a:xfrm>
            <a:off x="2123727" y="6309319"/>
            <a:ext cx="1800199" cy="360040"/>
          </a:xfrm>
          <a:prstGeom prst="roundRect">
            <a:avLst>
              <a:gd name="adj" fmla="val 16667"/>
            </a:avLst>
          </a:prstGeom>
          <a:gradFill>
            <a:gsLst>
              <a:gs pos="0">
                <a:srgbClr val="9FC3FF"/>
              </a:gs>
              <a:gs pos="35000">
                <a:srgbClr val="BDD5FF"/>
              </a:gs>
              <a:gs pos="100000">
                <a:srgbClr val="E4EEFF"/>
              </a:gs>
            </a:gsLst>
            <a:lin ang="16200000" scaled="0"/>
          </a:gradFill>
          <a:ln w="9525" cap="flat" cmpd="sng">
            <a:solidFill>
              <a:srgbClr val="4A7DBA"/>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nchorCtr="0">
            <a:noAutofit/>
          </a:bodyPr>
          <a:lstStyle/>
          <a:p>
            <a:pPr marL="0" marR="0" lvl="0" indent="0" algn="ctr" rtl="0">
              <a:spcBef>
                <a:spcPts val="0"/>
              </a:spcBef>
              <a:buSzPct val="25000"/>
              <a:buNone/>
            </a:pPr>
            <a:r>
              <a:rPr lang="fr-FR" sz="1800" b="0" i="0" u="none" strike="noStrike" cap="none">
                <a:solidFill>
                  <a:schemeClr val="dk1"/>
                </a:solidFill>
                <a:latin typeface="Calibri"/>
                <a:ea typeface="Calibri"/>
                <a:cs typeface="Calibri"/>
                <a:sym typeface="Calibri"/>
              </a:rPr>
              <a:t>I Palazzi</a:t>
            </a:r>
          </a:p>
        </p:txBody>
      </p:sp>
      <p:sp>
        <p:nvSpPr>
          <p:cNvPr id="109" name="Shape 109"/>
          <p:cNvSpPr/>
          <p:nvPr/>
        </p:nvSpPr>
        <p:spPr>
          <a:xfrm>
            <a:off x="6228183" y="980728"/>
            <a:ext cx="2736303" cy="288032"/>
          </a:xfrm>
          <a:prstGeom prst="roundRect">
            <a:avLst>
              <a:gd name="adj" fmla="val 16667"/>
            </a:avLst>
          </a:prstGeom>
          <a:gradFill>
            <a:gsLst>
              <a:gs pos="0">
                <a:srgbClr val="FFA09D"/>
              </a:gs>
              <a:gs pos="35000">
                <a:srgbClr val="FFBCBC"/>
              </a:gs>
              <a:gs pos="100000">
                <a:srgbClr val="FFE2E2"/>
              </a:gs>
            </a:gsLst>
            <a:lin ang="16200000" scaled="0"/>
          </a:gradFill>
          <a:ln w="9525" cap="flat" cmpd="sng">
            <a:solidFill>
              <a:srgbClr val="BD4B48"/>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nchorCtr="0">
            <a:noAutofit/>
          </a:bodyPr>
          <a:lstStyle/>
          <a:p>
            <a:pPr marL="0" marR="0" lvl="0" indent="0" algn="ctr" rtl="0">
              <a:spcBef>
                <a:spcPts val="0"/>
              </a:spcBef>
              <a:buSzPct val="25000"/>
              <a:buNone/>
            </a:pPr>
            <a:r>
              <a:rPr lang="fr-FR" sz="1800" b="0" i="0" u="none" strike="noStrike" cap="none">
                <a:solidFill>
                  <a:schemeClr val="dk1"/>
                </a:solidFill>
                <a:latin typeface="Calibri"/>
                <a:ea typeface="Calibri"/>
                <a:cs typeface="Calibri"/>
                <a:sym typeface="Calibri"/>
              </a:rPr>
              <a:t>Site de Mariana </a:t>
            </a:r>
          </a:p>
        </p:txBody>
      </p:sp>
      <p:sp>
        <p:nvSpPr>
          <p:cNvPr id="110" name="Shape 110"/>
          <p:cNvSpPr/>
          <p:nvPr/>
        </p:nvSpPr>
        <p:spPr>
          <a:xfrm>
            <a:off x="6516216" y="260647"/>
            <a:ext cx="2376263" cy="504056"/>
          </a:xfrm>
          <a:prstGeom prst="roundRect">
            <a:avLst>
              <a:gd name="adj" fmla="val 16667"/>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nchorCtr="0">
            <a:noAutofit/>
          </a:bodyPr>
          <a:lstStyle/>
          <a:p>
            <a:pPr marL="0" marR="0" lvl="0" indent="0" algn="ctr" rtl="0">
              <a:spcBef>
                <a:spcPts val="0"/>
              </a:spcBef>
              <a:buSzPct val="25000"/>
              <a:buNone/>
            </a:pPr>
            <a:r>
              <a:rPr lang="fr-FR" sz="1800" b="0" i="0" u="none" strike="noStrike" cap="none">
                <a:solidFill>
                  <a:schemeClr val="dk1"/>
                </a:solidFill>
                <a:latin typeface="Calibri"/>
                <a:ea typeface="Calibri"/>
                <a:cs typeface="Calibri"/>
                <a:sym typeface="Calibri"/>
              </a:rPr>
              <a:t>Nécropole Palazzetto Murotondo</a:t>
            </a:r>
          </a:p>
        </p:txBody>
      </p:sp>
      <p:cxnSp>
        <p:nvCxnSpPr>
          <p:cNvPr id="111" name="Shape 111"/>
          <p:cNvCxnSpPr/>
          <p:nvPr/>
        </p:nvCxnSpPr>
        <p:spPr>
          <a:xfrm>
            <a:off x="6588224" y="3284983"/>
            <a:ext cx="1800199" cy="1728191"/>
          </a:xfrm>
          <a:prstGeom prst="straightConnector1">
            <a:avLst/>
          </a:prstGeom>
          <a:noFill/>
          <a:ln w="38100" cap="flat" cmpd="sng">
            <a:solidFill>
              <a:schemeClr val="accent6"/>
            </a:solidFill>
            <a:prstDash val="solid"/>
            <a:round/>
            <a:headEnd type="none" w="med" len="med"/>
            <a:tailEnd type="stealth" w="lg" len="lg"/>
          </a:ln>
          <a:effectLst>
            <a:outerShdw blurRad="39999" dist="23000" dir="5400000" rotWithShape="0">
              <a:srgbClr val="000000">
                <a:alpha val="34901"/>
              </a:srgbClr>
            </a:outerShdw>
          </a:effectLst>
        </p:spPr>
      </p:cxnSp>
      <p:sp>
        <p:nvSpPr>
          <p:cNvPr id="112" name="Shape 112"/>
          <p:cNvSpPr/>
          <p:nvPr/>
        </p:nvSpPr>
        <p:spPr>
          <a:xfrm>
            <a:off x="8100392" y="5085183"/>
            <a:ext cx="936103" cy="576064"/>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fr-FR" sz="1400" b="0" i="0" u="none" strike="noStrike" cap="none">
                <a:solidFill>
                  <a:schemeClr val="dk1"/>
                </a:solidFill>
                <a:latin typeface="Calibri"/>
                <a:ea typeface="Calibri"/>
                <a:cs typeface="Calibri"/>
                <a:sym typeface="Calibri"/>
              </a:rPr>
              <a:t>Ancien port de Mariana</a:t>
            </a:r>
          </a:p>
        </p:txBody>
      </p:sp>
      <p:cxnSp>
        <p:nvCxnSpPr>
          <p:cNvPr id="113" name="Shape 113"/>
          <p:cNvCxnSpPr/>
          <p:nvPr/>
        </p:nvCxnSpPr>
        <p:spPr>
          <a:xfrm flipH="1">
            <a:off x="395536" y="2492896"/>
            <a:ext cx="4896543" cy="3528391"/>
          </a:xfrm>
          <a:prstGeom prst="straightConnector1">
            <a:avLst/>
          </a:prstGeom>
          <a:noFill/>
          <a:ln w="25400" cap="flat" cmpd="sng">
            <a:solidFill>
              <a:schemeClr val="accent6"/>
            </a:solidFill>
            <a:prstDash val="solid"/>
            <a:round/>
            <a:headEnd type="none" w="med" len="med"/>
            <a:tailEnd type="stealth" w="lg" len="lg"/>
          </a:ln>
          <a:effectLst>
            <a:outerShdw blurRad="39999" dist="20000" dir="5400000" rotWithShape="0">
              <a:srgbClr val="000000">
                <a:alpha val="37647"/>
              </a:srgbClr>
            </a:outerShdw>
          </a:effectLst>
        </p:spPr>
      </p:cxnSp>
      <p:sp>
        <p:nvSpPr>
          <p:cNvPr id="114" name="Shape 114"/>
          <p:cNvSpPr/>
          <p:nvPr/>
        </p:nvSpPr>
        <p:spPr>
          <a:xfrm>
            <a:off x="179511" y="6093296"/>
            <a:ext cx="1656183" cy="648071"/>
          </a:xfrm>
          <a:prstGeom prst="roundRect">
            <a:avLst>
              <a:gd name="adj" fmla="val 16667"/>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fr-FR" sz="1400" b="0" i="0" u="none" strike="noStrike" cap="none">
                <a:solidFill>
                  <a:schemeClr val="dk1"/>
                </a:solidFill>
                <a:latin typeface="Calibri"/>
                <a:ea typeface="Calibri"/>
                <a:cs typeface="Calibri"/>
                <a:sym typeface="Calibri"/>
              </a:rPr>
              <a:t>Emplacement du futur musée de Mariana</a:t>
            </a:r>
          </a:p>
        </p:txBody>
      </p:sp>
      <p:cxnSp>
        <p:nvCxnSpPr>
          <p:cNvPr id="115" name="Shape 115"/>
          <p:cNvCxnSpPr/>
          <p:nvPr/>
        </p:nvCxnSpPr>
        <p:spPr>
          <a:xfrm rot="10800000" flipH="1">
            <a:off x="6156176" y="1988840"/>
            <a:ext cx="2088232" cy="360040"/>
          </a:xfrm>
          <a:prstGeom prst="straightConnector1">
            <a:avLst/>
          </a:prstGeom>
          <a:noFill/>
          <a:ln w="38100" cap="flat" cmpd="sng">
            <a:solidFill>
              <a:schemeClr val="accent6"/>
            </a:solidFill>
            <a:prstDash val="solid"/>
            <a:round/>
            <a:headEnd type="none" w="med" len="med"/>
            <a:tailEnd type="stealth" w="lg" len="lg"/>
          </a:ln>
          <a:effectLst>
            <a:outerShdw blurRad="39999" dist="23000" dir="5400000" rotWithShape="0">
              <a:srgbClr val="000000">
                <a:alpha val="34901"/>
              </a:srgbClr>
            </a:outerShdw>
          </a:effectLst>
        </p:spPr>
      </p:cxnSp>
      <p:sp>
        <p:nvSpPr>
          <p:cNvPr id="116" name="Shape 116"/>
          <p:cNvSpPr/>
          <p:nvPr/>
        </p:nvSpPr>
        <p:spPr>
          <a:xfrm>
            <a:off x="8172400" y="1844824"/>
            <a:ext cx="864095" cy="576064"/>
          </a:xfrm>
          <a:prstGeom prst="roundRect">
            <a:avLst>
              <a:gd name="adj" fmla="val 16667"/>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nchorCtr="0">
            <a:noAutofit/>
          </a:bodyPr>
          <a:lstStyle/>
          <a:p>
            <a:pPr marL="0" marR="0" lvl="0" indent="0" algn="ctr" rtl="0">
              <a:spcBef>
                <a:spcPts val="0"/>
              </a:spcBef>
              <a:buSzPct val="25000"/>
              <a:buNone/>
            </a:pPr>
            <a:r>
              <a:rPr lang="fr-FR" sz="1800" b="0" i="0" u="none" strike="noStrike" cap="none">
                <a:solidFill>
                  <a:schemeClr val="dk1"/>
                </a:solidFill>
                <a:latin typeface="Calibri"/>
                <a:ea typeface="Calibri"/>
                <a:cs typeface="Calibri"/>
                <a:sym typeface="Calibri"/>
              </a:rPr>
              <a:t>I ponti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fr-FR"/>
              <a:t>La tabletterie</a:t>
            </a:r>
          </a:p>
        </p:txBody>
      </p:sp>
      <p:sp>
        <p:nvSpPr>
          <p:cNvPr id="349" name="Shape 349"/>
          <p:cNvSpPr txBox="1">
            <a:spLocks noGrp="1"/>
          </p:cNvSpPr>
          <p:nvPr>
            <p:ph type="body" idx="1"/>
          </p:nvPr>
        </p:nvSpPr>
        <p:spPr>
          <a:xfrm>
            <a:off x="457200" y="1600200"/>
            <a:ext cx="8229600" cy="4851600"/>
          </a:xfrm>
          <a:prstGeom prst="rect">
            <a:avLst/>
          </a:prstGeom>
        </p:spPr>
        <p:txBody>
          <a:bodyPr lIns="91425" tIns="91425" rIns="91425" bIns="91425" anchor="t" anchorCtr="0">
            <a:noAutofit/>
          </a:bodyPr>
          <a:lstStyle/>
          <a:p>
            <a:pPr lvl="0">
              <a:spcBef>
                <a:spcPts val="0"/>
              </a:spcBef>
              <a:buNone/>
            </a:pPr>
            <a:r>
              <a:rPr lang="fr-FR"/>
              <a:t>Le travail de l'os servait à la fabrication d'objets de la vie quotidienne liés à la toilette, au jeu, à la cuisine ou encore à la couture .</a:t>
            </a:r>
          </a:p>
          <a:p>
            <a:pPr lvl="0">
              <a:spcBef>
                <a:spcPts val="0"/>
              </a:spcBef>
              <a:buNone/>
            </a:pPr>
            <a:endParaRPr/>
          </a:p>
          <a:p>
            <a:pPr lvl="0">
              <a:spcBef>
                <a:spcPts val="0"/>
              </a:spcBef>
              <a:buNone/>
            </a:pPr>
            <a:endParaRPr/>
          </a:p>
        </p:txBody>
      </p:sp>
      <p:pic>
        <p:nvPicPr>
          <p:cNvPr id="350" name="Shape 350"/>
          <p:cNvPicPr preferRelativeResize="0"/>
          <p:nvPr/>
        </p:nvPicPr>
        <p:blipFill>
          <a:blip r:embed="rId3">
            <a:alphaModFix/>
          </a:blip>
          <a:stretch>
            <a:fillRect/>
          </a:stretch>
        </p:blipFill>
        <p:spPr>
          <a:xfrm>
            <a:off x="5443850" y="3295825"/>
            <a:ext cx="1800225" cy="1695450"/>
          </a:xfrm>
          <a:prstGeom prst="rect">
            <a:avLst/>
          </a:prstGeom>
          <a:noFill/>
          <a:ln>
            <a:noFill/>
          </a:ln>
        </p:spPr>
      </p:pic>
      <p:pic>
        <p:nvPicPr>
          <p:cNvPr id="351" name="Shape 351"/>
          <p:cNvPicPr preferRelativeResize="0"/>
          <p:nvPr/>
        </p:nvPicPr>
        <p:blipFill>
          <a:blip r:embed="rId4">
            <a:alphaModFix/>
          </a:blip>
          <a:stretch>
            <a:fillRect/>
          </a:stretch>
        </p:blipFill>
        <p:spPr>
          <a:xfrm>
            <a:off x="1243175" y="3651187"/>
            <a:ext cx="1943100" cy="1409700"/>
          </a:xfrm>
          <a:prstGeom prst="rect">
            <a:avLst/>
          </a:prstGeom>
          <a:noFill/>
          <a:ln>
            <a:noFill/>
          </a:ln>
        </p:spPr>
      </p:pic>
      <p:pic>
        <p:nvPicPr>
          <p:cNvPr id="352" name="Shape 352"/>
          <p:cNvPicPr preferRelativeResize="0"/>
          <p:nvPr/>
        </p:nvPicPr>
        <p:blipFill>
          <a:blip r:embed="rId5">
            <a:alphaModFix/>
          </a:blip>
          <a:stretch>
            <a:fillRect/>
          </a:stretch>
        </p:blipFill>
        <p:spPr>
          <a:xfrm>
            <a:off x="6813150" y="274650"/>
            <a:ext cx="1714500" cy="1514475"/>
          </a:xfrm>
          <a:prstGeom prst="rect">
            <a:avLst/>
          </a:prstGeom>
          <a:noFill/>
          <a:ln>
            <a:noFill/>
          </a:ln>
        </p:spPr>
      </p:pic>
      <p:pic>
        <p:nvPicPr>
          <p:cNvPr id="353" name="Shape 353"/>
          <p:cNvPicPr preferRelativeResize="0"/>
          <p:nvPr/>
        </p:nvPicPr>
        <p:blipFill>
          <a:blip r:embed="rId6">
            <a:alphaModFix/>
          </a:blip>
          <a:stretch>
            <a:fillRect/>
          </a:stretch>
        </p:blipFill>
        <p:spPr>
          <a:xfrm>
            <a:off x="152400" y="152400"/>
            <a:ext cx="1800225" cy="1371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Shape 35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endParaRPr/>
          </a:p>
        </p:txBody>
      </p:sp>
      <p:sp>
        <p:nvSpPr>
          <p:cNvPr id="359" name="Shape 359"/>
          <p:cNvSpPr txBox="1">
            <a:spLocks noGrp="1"/>
          </p:cNvSpPr>
          <p:nvPr>
            <p:ph type="body" idx="1"/>
          </p:nvPr>
        </p:nvSpPr>
        <p:spPr>
          <a:xfrm>
            <a:off x="215450" y="66450"/>
            <a:ext cx="8928600" cy="6059699"/>
          </a:xfrm>
          <a:prstGeom prst="rect">
            <a:avLst/>
          </a:prstGeom>
        </p:spPr>
        <p:txBody>
          <a:bodyPr lIns="91425" tIns="91425" rIns="91425" bIns="91425" anchor="t" anchorCtr="0">
            <a:noAutofit/>
          </a:bodyPr>
          <a:lstStyle/>
          <a:p>
            <a:pPr lvl="0">
              <a:spcBef>
                <a:spcPts val="0"/>
              </a:spcBef>
              <a:buClr>
                <a:schemeClr val="dk1"/>
              </a:buClr>
              <a:buSzPct val="34375"/>
              <a:buFont typeface="Arial"/>
              <a:buNone/>
            </a:pPr>
            <a:endParaRPr/>
          </a:p>
          <a:p>
            <a:pPr lvl="0">
              <a:spcBef>
                <a:spcPts val="0"/>
              </a:spcBef>
              <a:buClr>
                <a:schemeClr val="dk1"/>
              </a:buClr>
              <a:buSzPct val="34375"/>
              <a:buFont typeface="Arial"/>
              <a:buNone/>
            </a:pPr>
            <a:r>
              <a:rPr lang="fr-FR"/>
              <a:t>. Un numéro  et une fiche descriptive sont attribués à chaque objet.</a:t>
            </a:r>
          </a:p>
          <a:p>
            <a:pPr lvl="0">
              <a:spcBef>
                <a:spcPts val="0"/>
              </a:spcBef>
              <a:buClr>
                <a:schemeClr val="dk1"/>
              </a:buClr>
              <a:buSzPct val="34375"/>
              <a:buFont typeface="Arial"/>
              <a:buNone/>
            </a:pPr>
            <a:r>
              <a:rPr lang="fr-FR"/>
              <a:t>Une fois mis au jour lors de fouilles, la plupart des objets archéologiques sont classés , restaurés et  préservés . Les objets sont rangés dans des boites adaptées à l’abri de la poussière ,  de la lumière,  de l’humidité , des variations de température et des chocs . Des sachets d’argile absorbante sont utilisés pour le conditionnement des verres et des métaux.</a:t>
            </a:r>
          </a:p>
          <a:p>
            <a:pPr lvl="0">
              <a:spcBef>
                <a:spcPts val="0"/>
              </a:spcBef>
              <a:buNone/>
            </a:pPr>
            <a:endParaRPr/>
          </a:p>
        </p:txBody>
      </p:sp>
      <p:sp>
        <p:nvSpPr>
          <p:cNvPr id="360" name="Shape 360"/>
          <p:cNvSpPr txBox="1"/>
          <p:nvPr/>
        </p:nvSpPr>
        <p:spPr>
          <a:xfrm>
            <a:off x="2103875" y="5483275"/>
            <a:ext cx="4539000" cy="1043700"/>
          </a:xfrm>
          <a:prstGeom prst="rect">
            <a:avLst/>
          </a:prstGeom>
          <a:noFill/>
          <a:ln>
            <a:noFill/>
          </a:ln>
        </p:spPr>
        <p:txBody>
          <a:bodyPr lIns="91425" tIns="91425" rIns="91425" bIns="91425" anchor="t" anchorCtr="0">
            <a:noAutofit/>
          </a:bodyPr>
          <a:lstStyle/>
          <a:p>
            <a:pPr lvl="0">
              <a:spcBef>
                <a:spcPts val="0"/>
              </a:spcBef>
              <a:buClr>
                <a:schemeClr val="dk1"/>
              </a:buClr>
              <a:buFont typeface="Arial"/>
              <a:buNone/>
            </a:pPr>
            <a:r>
              <a:rPr lang="fr-FR">
                <a:solidFill>
                  <a:srgbClr val="F6B26B"/>
                </a:solidFill>
              </a:rPr>
              <a:t>Désignation : Entonnoir  </a:t>
            </a:r>
          </a:p>
          <a:p>
            <a:pPr lvl="0">
              <a:spcBef>
                <a:spcPts val="0"/>
              </a:spcBef>
              <a:buClr>
                <a:schemeClr val="dk1"/>
              </a:buClr>
              <a:buFont typeface="Arial"/>
              <a:buNone/>
            </a:pPr>
            <a:r>
              <a:rPr lang="fr-FR">
                <a:solidFill>
                  <a:srgbClr val="F6B26B"/>
                </a:solidFill>
              </a:rPr>
              <a:t>Matériau : verre</a:t>
            </a:r>
          </a:p>
          <a:p>
            <a:pPr lvl="0">
              <a:spcBef>
                <a:spcPts val="0"/>
              </a:spcBef>
              <a:buClr>
                <a:schemeClr val="dk1"/>
              </a:buClr>
              <a:buFont typeface="Arial"/>
              <a:buNone/>
            </a:pPr>
            <a:r>
              <a:rPr lang="fr-FR">
                <a:solidFill>
                  <a:srgbClr val="F6B26B"/>
                </a:solidFill>
              </a:rPr>
              <a:t>Dimensions :  bord 6,6 cm ; hauteur 9,9 cm</a:t>
            </a:r>
          </a:p>
          <a:p>
            <a:pPr lvl="0">
              <a:spcBef>
                <a:spcPts val="0"/>
              </a:spcBef>
              <a:buClr>
                <a:schemeClr val="dk1"/>
              </a:buClr>
              <a:buFont typeface="Arial"/>
              <a:buNone/>
            </a:pPr>
            <a:r>
              <a:rPr lang="fr-FR">
                <a:solidFill>
                  <a:srgbClr val="F6B26B"/>
                </a:solidFill>
              </a:rPr>
              <a:t>Datation : Ier siècle après  J.-C.</a:t>
            </a:r>
          </a:p>
          <a:p>
            <a:pPr lvl="0">
              <a:spcBef>
                <a:spcPts val="0"/>
              </a:spcBef>
              <a:buClr>
                <a:schemeClr val="dk1"/>
              </a:buClr>
              <a:buFont typeface="Arial"/>
              <a:buNone/>
            </a:pPr>
            <a:r>
              <a:rPr lang="fr-FR">
                <a:solidFill>
                  <a:srgbClr val="F6B26B"/>
                </a:solidFill>
              </a:rPr>
              <a:t>Provenance : Gaule</a:t>
            </a:r>
          </a:p>
          <a:p>
            <a:pPr lvl="0">
              <a:spcBef>
                <a:spcPts val="0"/>
              </a:spcBef>
              <a:buClr>
                <a:schemeClr val="dk1"/>
              </a:buClr>
              <a:buFont typeface="Arial"/>
              <a:buNone/>
            </a:pPr>
            <a:r>
              <a:rPr lang="fr-FR">
                <a:solidFill>
                  <a:srgbClr val="F6B26B"/>
                </a:solidFill>
              </a:rPr>
              <a:t>Lieu de découverte : nécropole d’I Ponti</a:t>
            </a:r>
          </a:p>
          <a:p>
            <a:pPr lvl="0">
              <a:spcBef>
                <a:spcPts val="0"/>
              </a:spcBef>
              <a:buNone/>
            </a:pPr>
            <a:endParaRPr>
              <a:solidFill>
                <a:srgbClr val="F6B26B"/>
              </a:solidFill>
            </a:endParaRPr>
          </a:p>
        </p:txBody>
      </p:sp>
      <p:sp>
        <p:nvSpPr>
          <p:cNvPr id="361" name="Shape 361"/>
          <p:cNvSpPr txBox="1"/>
          <p:nvPr/>
        </p:nvSpPr>
        <p:spPr>
          <a:xfrm>
            <a:off x="6328000" y="5365825"/>
            <a:ext cx="2358900" cy="13071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362" name="Shape 362"/>
          <p:cNvPicPr preferRelativeResize="0"/>
          <p:nvPr/>
        </p:nvPicPr>
        <p:blipFill>
          <a:blip r:embed="rId3">
            <a:alphaModFix/>
          </a:blip>
          <a:stretch>
            <a:fillRect/>
          </a:stretch>
        </p:blipFill>
        <p:spPr>
          <a:xfrm>
            <a:off x="6176976" y="5409775"/>
            <a:ext cx="1476250" cy="1219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4EEFF"/>
        </a:solidFill>
        <a:effectLst/>
      </p:bgPr>
    </p:bg>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endParaRPr/>
          </a:p>
        </p:txBody>
      </p:sp>
      <p:sp>
        <p:nvSpPr>
          <p:cNvPr id="368" name="Shape 368"/>
          <p:cNvSpPr txBox="1">
            <a:spLocks noGrp="1"/>
          </p:cNvSpPr>
          <p:nvPr>
            <p:ph type="body" idx="1"/>
          </p:nvPr>
        </p:nvSpPr>
        <p:spPr>
          <a:xfrm>
            <a:off x="457200" y="390225"/>
            <a:ext cx="8229600" cy="5736000"/>
          </a:xfrm>
          <a:prstGeom prst="rect">
            <a:avLst/>
          </a:prstGeom>
        </p:spPr>
        <p:txBody>
          <a:bodyPr lIns="91425" tIns="91425" rIns="91425" bIns="91425" anchor="t" anchorCtr="0">
            <a:noAutofit/>
          </a:bodyPr>
          <a:lstStyle/>
          <a:p>
            <a:pPr lvl="0">
              <a:spcBef>
                <a:spcPts val="0"/>
              </a:spcBef>
              <a:buNone/>
            </a:pPr>
            <a:r>
              <a:rPr lang="fr-FR"/>
              <a:t>“ Voilà! Notre visite est terminée. Nous nous retrouverons dans les années à venir  . Sans aucun doute, d’autres sites seront fouillés, soit  notamment au fil des nouvelles constructions , soit parce que la majeure partie de Mariana est encore à découvrir: plusieurs hectares de terrain. Ce que nous voyons n’est qu’une toute petite partie de la ville, au Sud-Est. Rappelons que c’était il y a deux mille ans, la deuxième ville de Corse après Aléria”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Shape 373"/>
          <p:cNvPicPr preferRelativeResize="0"/>
          <p:nvPr/>
        </p:nvPicPr>
        <p:blipFill>
          <a:blip r:embed="rId3">
            <a:alphaModFix/>
          </a:blip>
          <a:stretch>
            <a:fillRect/>
          </a:stretch>
        </p:blipFill>
        <p:spPr>
          <a:xfrm>
            <a:off x="9505" y="0"/>
            <a:ext cx="9124988" cy="68579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ctrTitle"/>
          </p:nvPr>
        </p:nvSpPr>
        <p:spPr>
          <a:xfrm>
            <a:off x="685800" y="498975"/>
            <a:ext cx="7772400" cy="1821900"/>
          </a:xfrm>
          <a:prstGeom prst="rect">
            <a:avLst/>
          </a:prstGeom>
        </p:spPr>
        <p:txBody>
          <a:bodyPr lIns="91425" tIns="91425" rIns="91425" bIns="91425" anchor="ctr" anchorCtr="0">
            <a:noAutofit/>
          </a:bodyPr>
          <a:lstStyle/>
          <a:p>
            <a:pPr lvl="0">
              <a:spcBef>
                <a:spcPts val="0"/>
              </a:spcBef>
              <a:buNone/>
            </a:pPr>
            <a:r>
              <a:rPr lang="fr-FR"/>
              <a:t>sitographie</a:t>
            </a:r>
          </a:p>
        </p:txBody>
      </p:sp>
      <p:sp>
        <p:nvSpPr>
          <p:cNvPr id="379" name="Shape 379"/>
          <p:cNvSpPr txBox="1">
            <a:spLocks noGrp="1"/>
          </p:cNvSpPr>
          <p:nvPr>
            <p:ph type="subTitle" idx="1"/>
          </p:nvPr>
        </p:nvSpPr>
        <p:spPr>
          <a:xfrm>
            <a:off x="1371600" y="2262800"/>
            <a:ext cx="6400800" cy="3759600"/>
          </a:xfrm>
          <a:prstGeom prst="rect">
            <a:avLst/>
          </a:prstGeom>
        </p:spPr>
        <p:txBody>
          <a:bodyPr lIns="91425" tIns="91425" rIns="91425" bIns="91425" anchor="t" anchorCtr="0">
            <a:noAutofit/>
          </a:bodyPr>
          <a:lstStyle/>
          <a:p>
            <a:pPr lvl="0">
              <a:spcBef>
                <a:spcPts val="0"/>
              </a:spcBef>
              <a:buNone/>
            </a:pPr>
            <a:r>
              <a:rPr lang="fr-FR"/>
              <a:t>musée de Mariana: exposition virtuelle</a:t>
            </a:r>
          </a:p>
          <a:p>
            <a:pPr lvl="0" algn="l">
              <a:lnSpc>
                <a:spcPct val="115000"/>
              </a:lnSpc>
              <a:spcBef>
                <a:spcPts val="0"/>
              </a:spcBef>
              <a:buClr>
                <a:schemeClr val="dk1"/>
              </a:buClr>
              <a:buSzPct val="78571"/>
              <a:buFont typeface="Arial"/>
              <a:buNone/>
            </a:pPr>
            <a:r>
              <a:rPr lang="fr-FR" sz="1400">
                <a:solidFill>
                  <a:schemeClr val="dk1"/>
                </a:solidFill>
                <a:latin typeface="Arial"/>
                <a:ea typeface="Arial"/>
                <a:cs typeface="Arial"/>
                <a:sym typeface="Arial"/>
              </a:rPr>
              <a:t>Facebook: Musée archéologique de Mariana - Lucciana</a:t>
            </a:r>
          </a:p>
          <a:p>
            <a:pPr lvl="0" algn="l" rtl="0">
              <a:lnSpc>
                <a:spcPct val="115000"/>
              </a:lnSpc>
              <a:spcBef>
                <a:spcPts val="0"/>
              </a:spcBef>
              <a:buNone/>
            </a:pPr>
            <a:r>
              <a:rPr lang="fr-FR" sz="1400">
                <a:solidFill>
                  <a:schemeClr val="dk1"/>
                </a:solidFill>
                <a:latin typeface="Arial"/>
                <a:ea typeface="Arial"/>
                <a:cs typeface="Arial"/>
                <a:sym typeface="Arial"/>
              </a:rPr>
              <a:t>musée archéologique mariana.com</a:t>
            </a:r>
          </a:p>
          <a:p>
            <a:pPr lvl="0" algn="l">
              <a:lnSpc>
                <a:spcPct val="115000"/>
              </a:lnSpc>
              <a:spcBef>
                <a:spcPts val="0"/>
              </a:spcBef>
              <a:buClr>
                <a:schemeClr val="dk1"/>
              </a:buClr>
              <a:buSzPct val="78571"/>
              <a:buFont typeface="Arial"/>
              <a:buNone/>
            </a:pPr>
            <a:endParaRPr sz="1400">
              <a:solidFill>
                <a:schemeClr val="dk1"/>
              </a:solidFill>
              <a:latin typeface="Arial"/>
              <a:ea typeface="Arial"/>
              <a:cs typeface="Arial"/>
              <a:sym typeface="Arial"/>
            </a:endParaRPr>
          </a:p>
          <a:p>
            <a:pPr lvl="0" algn="l" rtl="0">
              <a:lnSpc>
                <a:spcPct val="115000"/>
              </a:lnSpc>
              <a:spcBef>
                <a:spcPts val="0"/>
              </a:spcBef>
              <a:buNone/>
            </a:pPr>
            <a:r>
              <a:rPr lang="fr-FR" sz="1400" u="sng">
                <a:solidFill>
                  <a:schemeClr val="hlink"/>
                </a:solidFill>
                <a:latin typeface="Arial"/>
                <a:ea typeface="Arial"/>
                <a:cs typeface="Arial"/>
                <a:sym typeface="Arial"/>
                <a:hlinkClick r:id="rId3"/>
              </a:rPr>
              <a:t>http://www.inrap.fr/archeologie-preventive/Sites-archeologiques/p-18793-Archeozoom.htm#</a:t>
            </a:r>
          </a:p>
          <a:p>
            <a:pPr lvl="0" algn="l">
              <a:lnSpc>
                <a:spcPct val="115000"/>
              </a:lnSpc>
              <a:spcBef>
                <a:spcPts val="0"/>
              </a:spcBef>
              <a:buClr>
                <a:schemeClr val="dk1"/>
              </a:buClr>
              <a:buSzPct val="78571"/>
              <a:buFont typeface="Arial"/>
              <a:buNone/>
            </a:pPr>
            <a:endParaRPr sz="1400" u="sng">
              <a:solidFill>
                <a:schemeClr val="hlink"/>
              </a:solidFill>
              <a:latin typeface="Arial"/>
              <a:ea typeface="Arial"/>
              <a:cs typeface="Arial"/>
              <a:sym typeface="Arial"/>
              <a:hlinkClick r:id="rId3"/>
            </a:endParaRPr>
          </a:p>
          <a:p>
            <a:pPr lvl="0" algn="l" rtl="0">
              <a:lnSpc>
                <a:spcPct val="115000"/>
              </a:lnSpc>
              <a:spcBef>
                <a:spcPts val="0"/>
              </a:spcBef>
              <a:buNone/>
            </a:pPr>
            <a:r>
              <a:rPr lang="fr-FR" sz="1400" u="sng">
                <a:solidFill>
                  <a:schemeClr val="hlink"/>
                </a:solidFill>
                <a:latin typeface="Arial"/>
                <a:ea typeface="Arial"/>
                <a:cs typeface="Arial"/>
                <a:sym typeface="Arial"/>
                <a:hlinkClick r:id="rId4"/>
              </a:rPr>
              <a:t>http://www.inrap.fr/userdata/atlas_chantier_pdf/0/203/203_fichier_MED-Plaquette-Lucciana-ecran-3.pdf</a:t>
            </a:r>
          </a:p>
          <a:p>
            <a:pPr lvl="0" algn="l">
              <a:lnSpc>
                <a:spcPct val="115000"/>
              </a:lnSpc>
              <a:spcBef>
                <a:spcPts val="0"/>
              </a:spcBef>
              <a:buClr>
                <a:schemeClr val="dk1"/>
              </a:buClr>
              <a:buSzPct val="78571"/>
              <a:buFont typeface="Arial"/>
              <a:buNone/>
            </a:pPr>
            <a:endParaRPr sz="1400" u="sng">
              <a:solidFill>
                <a:schemeClr val="hlink"/>
              </a:solidFill>
              <a:latin typeface="Arial"/>
              <a:ea typeface="Arial"/>
              <a:cs typeface="Arial"/>
              <a:sym typeface="Arial"/>
              <a:hlinkClick r:id="rId4"/>
            </a:endParaRPr>
          </a:p>
          <a:p>
            <a:pPr lvl="0" algn="l">
              <a:lnSpc>
                <a:spcPct val="115000"/>
              </a:lnSpc>
              <a:spcBef>
                <a:spcPts val="0"/>
              </a:spcBef>
              <a:buClr>
                <a:schemeClr val="dk1"/>
              </a:buClr>
              <a:buSzPct val="78571"/>
              <a:buFont typeface="Arial"/>
              <a:buNone/>
            </a:pPr>
            <a:r>
              <a:rPr lang="fr-FR" sz="1400">
                <a:solidFill>
                  <a:schemeClr val="dk1"/>
                </a:solidFill>
                <a:latin typeface="Arial"/>
                <a:ea typeface="Arial"/>
                <a:cs typeface="Arial"/>
                <a:sym typeface="Arial"/>
              </a:rPr>
              <a:t>photos de la plaquette INRAP</a:t>
            </a:r>
          </a:p>
          <a:p>
            <a:pPr lvl="0" algn="l">
              <a:lnSpc>
                <a:spcPct val="115000"/>
              </a:lnSpc>
              <a:spcBef>
                <a:spcPts val="0"/>
              </a:spcBef>
              <a:buClr>
                <a:schemeClr val="dk1"/>
              </a:buClr>
              <a:buSzPct val="78571"/>
              <a:buFont typeface="Arial"/>
              <a:buNone/>
            </a:pPr>
            <a:endParaRPr sz="1400">
              <a:solidFill>
                <a:schemeClr val="dk1"/>
              </a:solidFill>
              <a:latin typeface="Arial"/>
              <a:ea typeface="Arial"/>
              <a:cs typeface="Arial"/>
              <a:sym typeface="Arial"/>
            </a:endParaRPr>
          </a:p>
          <a:p>
            <a:pPr lvl="0">
              <a:spcBef>
                <a:spcPts val="0"/>
              </a:spcBef>
              <a:buNone/>
            </a:pPr>
            <a:r>
              <a:rPr lang="fr-FR" sz="1400">
                <a:solidFill>
                  <a:schemeClr val="dk1"/>
                </a:solidFill>
                <a:latin typeface="Arial"/>
                <a:ea typeface="Arial"/>
                <a:cs typeface="Arial"/>
                <a:sym typeface="Arial"/>
              </a:rPr>
              <a:t>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fr-FR" sz="4400" b="0" i="0" u="none" strike="noStrike" cap="none">
                <a:solidFill>
                  <a:schemeClr val="dk1"/>
                </a:solidFill>
                <a:latin typeface="Calibri"/>
                <a:ea typeface="Calibri"/>
                <a:cs typeface="Calibri"/>
                <a:sym typeface="Calibri"/>
              </a:rPr>
              <a:t>PALAZZETTO MUROTONDO</a:t>
            </a:r>
          </a:p>
        </p:txBody>
      </p:sp>
      <p:pic>
        <p:nvPicPr>
          <p:cNvPr id="122" name="Shape 122"/>
          <p:cNvPicPr preferRelativeResize="0">
            <a:picLocks noGrp="1"/>
          </p:cNvPicPr>
          <p:nvPr>
            <p:ph type="body" idx="1"/>
          </p:nvPr>
        </p:nvPicPr>
        <p:blipFill rotWithShape="1">
          <a:blip r:embed="rId3">
            <a:alphaModFix/>
          </a:blip>
          <a:srcRect/>
          <a:stretch/>
        </p:blipFill>
        <p:spPr>
          <a:xfrm>
            <a:off x="251520" y="1600200"/>
            <a:ext cx="5472606" cy="4205063"/>
          </a:xfrm>
          <a:prstGeom prst="roundRect">
            <a:avLst>
              <a:gd name="adj" fmla="val 16667"/>
            </a:avLst>
          </a:prstGeom>
          <a:noFill/>
          <a:ln>
            <a:noFill/>
          </a:ln>
          <a:effectLst>
            <a:outerShdw blurRad="152400" dist="12000" dir="900000" sy="98000" kx="110000" ky="110000" algn="tl" rotWithShape="0">
              <a:srgbClr val="000000">
                <a:alpha val="29803"/>
              </a:srgbClr>
            </a:outerShdw>
          </a:effectLst>
        </p:spPr>
      </p:pic>
      <p:sp>
        <p:nvSpPr>
          <p:cNvPr id="123" name="Shape 123"/>
          <p:cNvSpPr/>
          <p:nvPr/>
        </p:nvSpPr>
        <p:spPr>
          <a:xfrm>
            <a:off x="6300192" y="1556791"/>
            <a:ext cx="2592287" cy="4680520"/>
          </a:xfrm>
          <a:prstGeom prst="roundRect">
            <a:avLst>
              <a:gd name="adj" fmla="val 16667"/>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nchorCtr="0">
            <a:noAutofit/>
          </a:bodyPr>
          <a:lstStyle/>
          <a:p>
            <a:pPr marL="0" marR="0" lvl="0" indent="0" algn="ctr" rtl="0">
              <a:spcBef>
                <a:spcPts val="0"/>
              </a:spcBef>
              <a:buSzPct val="25000"/>
              <a:buNone/>
            </a:pPr>
            <a:r>
              <a:rPr lang="fr-FR" sz="1800" b="0" i="0" u="none" strike="noStrike" cap="none">
                <a:solidFill>
                  <a:schemeClr val="dk1"/>
                </a:solidFill>
                <a:latin typeface="Calibri"/>
                <a:ea typeface="Calibri"/>
                <a:cs typeface="Calibri"/>
                <a:sym typeface="Calibri"/>
              </a:rPr>
              <a:t>« Nous sommes nombreux à passer tous les jours devant sans se douter que c’est un mausolée antique. Il était intégré à une nécropole dans laquelle on a retrouvé de nombreux objets du quotidiens, des bijoux en or , à l’ouest de Mariana.</a:t>
            </a:r>
          </a:p>
          <a:p>
            <a:pPr marL="0" marR="0" lvl="0" indent="0" algn="ctr" rtl="0">
              <a:spcBef>
                <a:spcPts val="0"/>
              </a:spcBef>
              <a:buSzPct val="25000"/>
              <a:buNone/>
            </a:pPr>
            <a:r>
              <a:rPr lang="fr-FR" sz="1800" b="0" i="0" u="none" strike="noStrike" cap="none">
                <a:solidFill>
                  <a:schemeClr val="dk1"/>
                </a:solidFill>
                <a:latin typeface="Calibri"/>
                <a:ea typeface="Calibri"/>
                <a:cs typeface="Calibri"/>
                <a:sym typeface="Calibri"/>
              </a:rPr>
              <a:t>A l’ouest, il y avait une autre nécropole , I Ponti.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129" name="Shape 129"/>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fr-FR" sz="3200" b="0" i="0" u="none" strike="noStrike" cap="none">
                <a:solidFill>
                  <a:schemeClr val="dk1"/>
                </a:solidFill>
                <a:latin typeface="Calibri"/>
                <a:ea typeface="Calibri"/>
                <a:cs typeface="Calibri"/>
                <a:sym typeface="Calibri"/>
              </a:rPr>
              <a:t>.</a:t>
            </a:r>
          </a:p>
        </p:txBody>
      </p:sp>
      <p:sp>
        <p:nvSpPr>
          <p:cNvPr id="130" name="Shape 130"/>
          <p:cNvSpPr/>
          <p:nvPr/>
        </p:nvSpPr>
        <p:spPr>
          <a:xfrm>
            <a:off x="539552" y="404663"/>
            <a:ext cx="8280919" cy="1077217"/>
          </a:xfrm>
          <a:prstGeom prst="rect">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t" anchorCtr="0">
            <a:noAutofit/>
          </a:bodyPr>
          <a:lstStyle/>
          <a:p>
            <a:pPr marL="0" marR="0" lvl="0" indent="0" algn="ctr" rtl="0">
              <a:spcBef>
                <a:spcPts val="0"/>
              </a:spcBef>
              <a:buSzPct val="25000"/>
              <a:buNone/>
            </a:pPr>
            <a:r>
              <a:rPr lang="fr-FR" sz="3200" b="0" i="0" u="none" strike="noStrike" cap="none">
                <a:solidFill>
                  <a:schemeClr val="dk1"/>
                </a:solidFill>
                <a:latin typeface="Calibri"/>
                <a:ea typeface="Calibri"/>
                <a:cs typeface="Calibri"/>
                <a:sym typeface="Calibri"/>
              </a:rPr>
              <a:t>OBJETS DE LA COLLECTION I PONTI ET PALAZETTO MUROTONDO</a:t>
            </a:r>
          </a:p>
        </p:txBody>
      </p:sp>
      <p:pic>
        <p:nvPicPr>
          <p:cNvPr id="131" name="Shape 131"/>
          <p:cNvPicPr preferRelativeResize="0"/>
          <p:nvPr/>
        </p:nvPicPr>
        <p:blipFill rotWithShape="1">
          <a:blip r:embed="rId3">
            <a:alphaModFix/>
          </a:blip>
          <a:srcRect/>
          <a:stretch/>
        </p:blipFill>
        <p:spPr>
          <a:xfrm>
            <a:off x="611560" y="1844824"/>
            <a:ext cx="1662729" cy="1440160"/>
          </a:xfrm>
          <a:prstGeom prst="rect">
            <a:avLst/>
          </a:prstGeom>
          <a:noFill/>
          <a:ln>
            <a:noFill/>
          </a:ln>
        </p:spPr>
      </p:pic>
      <p:pic>
        <p:nvPicPr>
          <p:cNvPr id="132" name="Shape 132"/>
          <p:cNvPicPr preferRelativeResize="0"/>
          <p:nvPr/>
        </p:nvPicPr>
        <p:blipFill rotWithShape="1">
          <a:blip r:embed="rId4">
            <a:alphaModFix/>
          </a:blip>
          <a:srcRect/>
          <a:stretch/>
        </p:blipFill>
        <p:spPr>
          <a:xfrm>
            <a:off x="3347864" y="1844824"/>
            <a:ext cx="1728191" cy="1496859"/>
          </a:xfrm>
          <a:prstGeom prst="rect">
            <a:avLst/>
          </a:prstGeom>
          <a:noFill/>
          <a:ln>
            <a:noFill/>
          </a:ln>
        </p:spPr>
      </p:pic>
      <p:pic>
        <p:nvPicPr>
          <p:cNvPr id="133" name="Shape 133"/>
          <p:cNvPicPr preferRelativeResize="0"/>
          <p:nvPr/>
        </p:nvPicPr>
        <p:blipFill rotWithShape="1">
          <a:blip r:embed="rId5">
            <a:alphaModFix/>
          </a:blip>
          <a:srcRect/>
          <a:stretch/>
        </p:blipFill>
        <p:spPr>
          <a:xfrm>
            <a:off x="6156176" y="1700808"/>
            <a:ext cx="1912140" cy="1656183"/>
          </a:xfrm>
          <a:prstGeom prst="rect">
            <a:avLst/>
          </a:prstGeom>
          <a:noFill/>
          <a:ln>
            <a:noFill/>
          </a:ln>
        </p:spPr>
      </p:pic>
      <p:pic>
        <p:nvPicPr>
          <p:cNvPr id="134" name="Shape 134"/>
          <p:cNvPicPr preferRelativeResize="0"/>
          <p:nvPr/>
        </p:nvPicPr>
        <p:blipFill rotWithShape="1">
          <a:blip r:embed="rId6">
            <a:alphaModFix/>
          </a:blip>
          <a:srcRect/>
          <a:stretch/>
        </p:blipFill>
        <p:spPr>
          <a:xfrm>
            <a:off x="6084167" y="3861048"/>
            <a:ext cx="1872207" cy="1621597"/>
          </a:xfrm>
          <a:prstGeom prst="rect">
            <a:avLst/>
          </a:prstGeom>
          <a:noFill/>
          <a:ln>
            <a:noFill/>
          </a:ln>
        </p:spPr>
      </p:pic>
      <p:pic>
        <p:nvPicPr>
          <p:cNvPr id="135" name="Shape 135"/>
          <p:cNvPicPr preferRelativeResize="0"/>
          <p:nvPr/>
        </p:nvPicPr>
        <p:blipFill rotWithShape="1">
          <a:blip r:embed="rId7">
            <a:alphaModFix/>
          </a:blip>
          <a:srcRect/>
          <a:stretch/>
        </p:blipFill>
        <p:spPr>
          <a:xfrm>
            <a:off x="323528" y="3789039"/>
            <a:ext cx="2520279" cy="2228953"/>
          </a:xfrm>
          <a:prstGeom prst="rect">
            <a:avLst/>
          </a:prstGeom>
          <a:noFill/>
          <a:ln>
            <a:noFill/>
          </a:ln>
        </p:spPr>
      </p:pic>
      <p:sp>
        <p:nvSpPr>
          <p:cNvPr id="136" name="Shape 136"/>
          <p:cNvSpPr txBox="1"/>
          <p:nvPr/>
        </p:nvSpPr>
        <p:spPr>
          <a:xfrm>
            <a:off x="3347875" y="4077076"/>
            <a:ext cx="2376300" cy="2421300"/>
          </a:xfrm>
          <a:prstGeom prst="rect">
            <a:avLst/>
          </a:prstGeom>
          <a:gradFill>
            <a:gsLst>
              <a:gs pos="0">
                <a:srgbClr val="FFBB82"/>
              </a:gs>
              <a:gs pos="35000">
                <a:srgbClr val="FFCFA8"/>
              </a:gs>
              <a:gs pos="100000">
                <a:srgbClr val="FFEBD9"/>
              </a:gs>
            </a:gsLst>
            <a:lin ang="16200000" scaled="0"/>
          </a:gradFill>
          <a:ln w="9525" cap="flat" cmpd="sng">
            <a:solidFill>
              <a:srgbClr val="F5913F"/>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t" anchorCtr="0">
            <a:noAutofit/>
          </a:bodyPr>
          <a:lstStyle/>
          <a:p>
            <a:pPr marL="0" marR="0" lvl="0" indent="0" algn="l" rtl="0">
              <a:spcBef>
                <a:spcPts val="0"/>
              </a:spcBef>
              <a:buSzPct val="25000"/>
              <a:buNone/>
            </a:pPr>
            <a:r>
              <a:rPr lang="fr-FR" sz="1800" b="0" i="0" u="none" strike="noStrike" cap="none">
                <a:solidFill>
                  <a:schemeClr val="dk1"/>
                </a:solidFill>
                <a:latin typeface="Calibri"/>
                <a:ea typeface="Calibri"/>
                <a:cs typeface="Calibri"/>
                <a:sym typeface="Calibri"/>
              </a:rPr>
              <a:t>Ces objets datent d</a:t>
            </a:r>
            <a:r>
              <a:rPr lang="fr-FR" sz="1800">
                <a:solidFill>
                  <a:schemeClr val="dk1"/>
                </a:solidFill>
                <a:latin typeface="Calibri"/>
                <a:ea typeface="Calibri"/>
                <a:cs typeface="Calibri"/>
                <a:sym typeface="Calibri"/>
              </a:rPr>
              <a:t>e la fin du </a:t>
            </a:r>
            <a:r>
              <a:rPr lang="fr-FR" sz="1800" b="0" i="0" u="none" strike="noStrike" cap="none">
                <a:solidFill>
                  <a:schemeClr val="dk1"/>
                </a:solidFill>
                <a:latin typeface="Calibri"/>
                <a:ea typeface="Calibri"/>
                <a:cs typeface="Calibri"/>
                <a:sym typeface="Calibri"/>
              </a:rPr>
              <a:t> </a:t>
            </a:r>
            <a:r>
              <a:rPr lang="fr-FR" sz="1800">
                <a:solidFill>
                  <a:schemeClr val="dk1"/>
                </a:solidFill>
                <a:latin typeface="Calibri"/>
                <a:ea typeface="Calibri"/>
                <a:cs typeface="Calibri"/>
                <a:sym typeface="Calibri"/>
              </a:rPr>
              <a:t>1er s avant JC au 1er siècle après JC</a:t>
            </a: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SzPct val="25000"/>
              <a:buNone/>
            </a:pPr>
            <a:r>
              <a:rPr lang="fr-FR" sz="1800">
                <a:solidFill>
                  <a:schemeClr val="dk1"/>
                </a:solidFill>
                <a:latin typeface="Calibri"/>
                <a:ea typeface="Calibri"/>
                <a:cs typeface="Calibri"/>
                <a:sym typeface="Calibri"/>
              </a:rPr>
              <a:t>On les plaçait dans les tombes pour accompagner le défunt.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457200" y="274637"/>
            <a:ext cx="8229600" cy="1143000"/>
          </a:xfrm>
          <a:prstGeom prst="rect">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fr-FR" sz="4400" b="0" i="0" u="none" strike="noStrike" cap="none">
                <a:solidFill>
                  <a:schemeClr val="dk1"/>
                </a:solidFill>
                <a:latin typeface="Calibri"/>
                <a:ea typeface="Calibri"/>
                <a:cs typeface="Calibri"/>
                <a:sym typeface="Calibri"/>
              </a:rPr>
              <a:t>SAN PARTEO</a:t>
            </a:r>
          </a:p>
        </p:txBody>
      </p:sp>
      <p:pic>
        <p:nvPicPr>
          <p:cNvPr id="142" name="Shape 142"/>
          <p:cNvPicPr preferRelativeResize="0">
            <a:picLocks noGrp="1"/>
          </p:cNvPicPr>
          <p:nvPr>
            <p:ph type="body" idx="1"/>
          </p:nvPr>
        </p:nvPicPr>
        <p:blipFill rotWithShape="1">
          <a:blip r:embed="rId3">
            <a:alphaModFix/>
          </a:blip>
          <a:srcRect/>
          <a:stretch/>
        </p:blipFill>
        <p:spPr>
          <a:xfrm>
            <a:off x="1032575" y="1600200"/>
            <a:ext cx="5029200" cy="3215400"/>
          </a:xfrm>
          <a:prstGeom prst="roundRect">
            <a:avLst>
              <a:gd name="adj" fmla="val 8594"/>
            </a:avLst>
          </a:prstGeom>
          <a:solidFill>
            <a:srgbClr val="ECECEC"/>
          </a:solidFill>
          <a:ln>
            <a:noFill/>
          </a:ln>
          <a:effectLst>
            <a:reflection stA="38000" endPos="28000" dist="5000" dir="5400000" sy="-100000" algn="bl" rotWithShape="0"/>
          </a:effectLst>
        </p:spPr>
      </p:pic>
      <p:pic>
        <p:nvPicPr>
          <p:cNvPr id="143" name="Shape 143"/>
          <p:cNvPicPr preferRelativeResize="0"/>
          <p:nvPr/>
        </p:nvPicPr>
        <p:blipFill>
          <a:blip r:embed="rId4">
            <a:alphaModFix/>
          </a:blip>
          <a:stretch>
            <a:fillRect/>
          </a:stretch>
        </p:blipFill>
        <p:spPr>
          <a:xfrm>
            <a:off x="5407499" y="4348700"/>
            <a:ext cx="3607325" cy="2404875"/>
          </a:xfrm>
          <a:prstGeom prst="rect">
            <a:avLst/>
          </a:prstGeom>
          <a:noFill/>
          <a:ln>
            <a:noFill/>
          </a:ln>
        </p:spPr>
      </p:pic>
      <p:pic>
        <p:nvPicPr>
          <p:cNvPr id="144" name="Shape 144"/>
          <p:cNvPicPr preferRelativeResize="0"/>
          <p:nvPr/>
        </p:nvPicPr>
        <p:blipFill>
          <a:blip r:embed="rId5">
            <a:alphaModFix/>
          </a:blip>
          <a:stretch>
            <a:fillRect/>
          </a:stretch>
        </p:blipFill>
        <p:spPr>
          <a:xfrm>
            <a:off x="6347424" y="1698974"/>
            <a:ext cx="2610897" cy="1771473"/>
          </a:xfrm>
          <a:prstGeom prst="rect">
            <a:avLst/>
          </a:prstGeom>
          <a:noFill/>
          <a:ln>
            <a:noFill/>
          </a:ln>
        </p:spPr>
      </p:pic>
      <p:sp>
        <p:nvSpPr>
          <p:cNvPr id="145" name="Shape 145"/>
          <p:cNvSpPr txBox="1"/>
          <p:nvPr/>
        </p:nvSpPr>
        <p:spPr>
          <a:xfrm>
            <a:off x="192625" y="5221825"/>
            <a:ext cx="5029200" cy="1230000"/>
          </a:xfrm>
          <a:prstGeom prst="rect">
            <a:avLst/>
          </a:prstGeom>
          <a:noFill/>
          <a:ln>
            <a:noFill/>
          </a:ln>
        </p:spPr>
        <p:txBody>
          <a:bodyPr lIns="91425" tIns="91425" rIns="91425" bIns="91425" anchor="t" anchorCtr="0">
            <a:noAutofit/>
          </a:bodyPr>
          <a:lstStyle/>
          <a:p>
            <a:pPr marL="342900" lvl="0" indent="-209550" rtl="0">
              <a:spcBef>
                <a:spcPts val="0"/>
              </a:spcBef>
              <a:buClr>
                <a:schemeClr val="dk1"/>
              </a:buClr>
              <a:buSzPct val="45833"/>
              <a:buFont typeface="Arial"/>
              <a:buNone/>
            </a:pPr>
            <a:r>
              <a:rPr lang="fr-FR" sz="2400">
                <a:solidFill>
                  <a:schemeClr val="dk1"/>
                </a:solidFill>
              </a:rPr>
              <a:t>Cette chapelle a été bâtie au XII ème siècle  pour les reliques  de San Parteo  qui reposent dans la cathédrale de NOLI en Ligurie .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sp>
        <p:nvSpPr>
          <p:cNvPr id="151" name="Shape 151"/>
          <p:cNvSpPr txBox="1">
            <a:spLocks noGrp="1"/>
          </p:cNvSpPr>
          <p:nvPr>
            <p:ph type="body" idx="1"/>
          </p:nvPr>
        </p:nvSpPr>
        <p:spPr>
          <a:xfrm>
            <a:off x="208875" y="274650"/>
            <a:ext cx="8633400" cy="6478800"/>
          </a:xfrm>
          <a:prstGeom prst="rect">
            <a:avLst/>
          </a:prstGeom>
          <a:noFill/>
          <a:ln>
            <a:noFill/>
          </a:ln>
        </p:spPr>
        <p:txBody>
          <a:bodyPr lIns="91425" tIns="45700" rIns="91425" bIns="45700" anchor="t" anchorCtr="0">
            <a:noAutofit/>
          </a:bodyPr>
          <a:lstStyle/>
          <a:p>
            <a:pPr marL="342900" marR="0" lvl="0" indent="-209550" algn="l" rtl="0">
              <a:spcBef>
                <a:spcPts val="0"/>
              </a:spcBef>
              <a:buClr>
                <a:schemeClr val="dk1"/>
              </a:buClr>
              <a:buSzPct val="84615"/>
              <a:buFont typeface="Arial"/>
              <a:buNone/>
            </a:pPr>
            <a:r>
              <a:rPr lang="fr-FR" sz="1300">
                <a:solidFill>
                  <a:srgbClr val="0000CC"/>
                </a:solidFill>
                <a:latin typeface="Arial"/>
                <a:ea typeface="Arial"/>
                <a:cs typeface="Arial"/>
                <a:sym typeface="Arial"/>
              </a:rPr>
              <a:t>«</a:t>
            </a:r>
            <a:r>
              <a:rPr lang="fr-FR" sz="2400">
                <a:solidFill>
                  <a:srgbClr val="0000CC"/>
                </a:solidFill>
                <a:latin typeface="Arial"/>
                <a:ea typeface="Arial"/>
                <a:cs typeface="Arial"/>
                <a:sym typeface="Arial"/>
              </a:rPr>
              <a:t> </a:t>
            </a:r>
            <a:r>
              <a:rPr lang="fr-FR" sz="2400">
                <a:solidFill>
                  <a:srgbClr val="000000"/>
                </a:solidFill>
                <a:latin typeface="Arial"/>
                <a:ea typeface="Arial"/>
                <a:cs typeface="Arial"/>
                <a:sym typeface="Arial"/>
              </a:rPr>
              <a:t>Nous voici devant l'église de San Parteo,à 300 m de la Canonica , elle date du 4ème ou 6ème siècle .Elle fut classée monument historique en 1886 , Une rénovation des portes et du toit  a été effectuée dans l'année 1960 .Nous disposons de photos permettent de voir le avant après .</a:t>
            </a:r>
          </a:p>
          <a:p>
            <a:pPr marL="342900" marR="0" lvl="0" indent="-209550" algn="l" rtl="0">
              <a:spcBef>
                <a:spcPts val="0"/>
              </a:spcBef>
              <a:buClr>
                <a:schemeClr val="dk1"/>
              </a:buClr>
              <a:buSzPct val="45833"/>
              <a:buFont typeface="Arial"/>
              <a:buNone/>
            </a:pPr>
            <a:r>
              <a:rPr lang="fr-FR" sz="2400">
                <a:solidFill>
                  <a:srgbClr val="000000"/>
                </a:solidFill>
                <a:latin typeface="Arial"/>
                <a:ea typeface="Arial"/>
                <a:cs typeface="Arial"/>
                <a:sym typeface="Arial"/>
              </a:rPr>
              <a:t>Le problème,c'est la rénovation qui n'est pas équilibrée avec le style de l’église, ce qui donne une séparation entre les pierres d’origine et le béton »</a:t>
            </a:r>
          </a:p>
          <a:p>
            <a:pPr marL="342900" marR="0" lvl="0" indent="-209550" algn="l" rtl="0">
              <a:spcBef>
                <a:spcPts val="0"/>
              </a:spcBef>
              <a:buClr>
                <a:schemeClr val="dk1"/>
              </a:buClr>
              <a:buSzPct val="45833"/>
              <a:buFont typeface="Arial"/>
              <a:buNone/>
            </a:pPr>
            <a:endParaRPr sz="2400">
              <a:solidFill>
                <a:srgbClr val="000000"/>
              </a:solidFill>
              <a:latin typeface="Arial"/>
              <a:ea typeface="Arial"/>
              <a:cs typeface="Arial"/>
              <a:sym typeface="Arial"/>
            </a:endParaRPr>
          </a:p>
          <a:p>
            <a:pPr marL="342900" marR="0" lvl="0" indent="-342900" algn="l" rtl="0">
              <a:spcBef>
                <a:spcPts val="0"/>
              </a:spcBef>
              <a:buClr>
                <a:schemeClr val="dk1"/>
              </a:buClr>
              <a:buSzPct val="133333"/>
              <a:buFont typeface="Arial"/>
              <a:buNone/>
            </a:pPr>
            <a:endParaRPr sz="2400">
              <a:solidFill>
                <a:srgbClr val="DAFEA4"/>
              </a:solidFill>
            </a:endParaRPr>
          </a:p>
        </p:txBody>
      </p:sp>
      <p:sp>
        <p:nvSpPr>
          <p:cNvPr id="152" name="Shape 152"/>
          <p:cNvSpPr txBox="1"/>
          <p:nvPr/>
        </p:nvSpPr>
        <p:spPr>
          <a:xfrm>
            <a:off x="8830700" y="742650"/>
            <a:ext cx="6684000" cy="7797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153" name="Shape 153"/>
          <p:cNvPicPr preferRelativeResize="0"/>
          <p:nvPr/>
        </p:nvPicPr>
        <p:blipFill>
          <a:blip r:embed="rId3">
            <a:alphaModFix/>
          </a:blip>
          <a:stretch>
            <a:fillRect/>
          </a:stretch>
        </p:blipFill>
        <p:spPr>
          <a:xfrm>
            <a:off x="369125" y="4699624"/>
            <a:ext cx="1710750" cy="2007398"/>
          </a:xfrm>
          <a:prstGeom prst="rect">
            <a:avLst/>
          </a:prstGeom>
          <a:noFill/>
          <a:ln>
            <a:noFill/>
          </a:ln>
        </p:spPr>
      </p:pic>
      <p:pic>
        <p:nvPicPr>
          <p:cNvPr id="154" name="Shape 154"/>
          <p:cNvPicPr preferRelativeResize="0"/>
          <p:nvPr/>
        </p:nvPicPr>
        <p:blipFill>
          <a:blip r:embed="rId4">
            <a:alphaModFix/>
          </a:blip>
          <a:stretch>
            <a:fillRect/>
          </a:stretch>
        </p:blipFill>
        <p:spPr>
          <a:xfrm>
            <a:off x="5999300" y="4521675"/>
            <a:ext cx="2456200" cy="2007400"/>
          </a:xfrm>
          <a:prstGeom prst="rect">
            <a:avLst/>
          </a:prstGeom>
          <a:noFill/>
          <a:ln>
            <a:noFill/>
          </a:ln>
        </p:spPr>
      </p:pic>
      <p:pic>
        <p:nvPicPr>
          <p:cNvPr id="155" name="Shape 155"/>
          <p:cNvPicPr preferRelativeResize="0"/>
          <p:nvPr/>
        </p:nvPicPr>
        <p:blipFill>
          <a:blip r:embed="rId5">
            <a:alphaModFix/>
          </a:blip>
          <a:stretch>
            <a:fillRect/>
          </a:stretch>
        </p:blipFill>
        <p:spPr>
          <a:xfrm>
            <a:off x="2809762" y="4831775"/>
            <a:ext cx="2619375" cy="1743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endParaRPr/>
          </a:p>
        </p:txBody>
      </p:sp>
      <p:sp>
        <p:nvSpPr>
          <p:cNvPr id="161" name="Shape 161"/>
          <p:cNvSpPr txBox="1">
            <a:spLocks noGrp="1"/>
          </p:cNvSpPr>
          <p:nvPr>
            <p:ph type="body" idx="1"/>
          </p:nvPr>
        </p:nvSpPr>
        <p:spPr>
          <a:xfrm>
            <a:off x="765875" y="603400"/>
            <a:ext cx="7635600" cy="3109800"/>
          </a:xfrm>
          <a:prstGeom prst="rect">
            <a:avLst/>
          </a:prstGeom>
        </p:spPr>
        <p:txBody>
          <a:bodyPr lIns="91425" tIns="91425" rIns="91425" bIns="91425" anchor="t" anchorCtr="0">
            <a:noAutofit/>
          </a:bodyPr>
          <a:lstStyle/>
          <a:p>
            <a:pPr lvl="0" rtl="0">
              <a:spcBef>
                <a:spcPts val="0"/>
              </a:spcBef>
              <a:buNone/>
            </a:pPr>
            <a:r>
              <a:rPr lang="fr-FR" sz="2400">
                <a:latin typeface="Arial"/>
                <a:ea typeface="Arial"/>
                <a:cs typeface="Arial"/>
                <a:sym typeface="Arial"/>
              </a:rPr>
              <a:t>On a retrouvé à l’intérieur et à l’extérieur, des tombes en tuiles contenant des squelettes .L'église a  deux entrées ,une à l'avant avec un tympan simple et sobre, et une autre sur le coté avec un tympan beaucoup sophistiqué avec deux lions en train de se battre .</a:t>
            </a:r>
          </a:p>
          <a:p>
            <a:pPr lvl="0" rtl="0">
              <a:spcBef>
                <a:spcPts val="0"/>
              </a:spcBef>
              <a:buClr>
                <a:schemeClr val="dk1"/>
              </a:buClr>
              <a:buSzPct val="45833"/>
              <a:buFont typeface="Arial"/>
              <a:buNone/>
            </a:pPr>
            <a:r>
              <a:rPr lang="fr-FR" sz="2400">
                <a:latin typeface="Arial"/>
                <a:ea typeface="Arial"/>
                <a:cs typeface="Arial"/>
                <a:sym typeface="Arial"/>
              </a:rPr>
              <a:t>Elle est bâtie à la même époque que la Canonica et sur le même plan.. </a:t>
            </a:r>
          </a:p>
          <a:p>
            <a:pPr lvl="0">
              <a:spcBef>
                <a:spcPts val="0"/>
              </a:spcBef>
              <a:buClr>
                <a:schemeClr val="dk1"/>
              </a:buClr>
              <a:buSzPct val="45833"/>
              <a:buFont typeface="Arial"/>
              <a:buNone/>
            </a:pPr>
            <a:endParaRPr sz="2400">
              <a:latin typeface="Arial"/>
              <a:ea typeface="Arial"/>
              <a:cs typeface="Arial"/>
              <a:sym typeface="Arial"/>
            </a:endParaRPr>
          </a:p>
        </p:txBody>
      </p:sp>
      <p:pic>
        <p:nvPicPr>
          <p:cNvPr id="162" name="Shape 162"/>
          <p:cNvPicPr preferRelativeResize="0"/>
          <p:nvPr/>
        </p:nvPicPr>
        <p:blipFill>
          <a:blip r:embed="rId3">
            <a:alphaModFix/>
          </a:blip>
          <a:stretch>
            <a:fillRect/>
          </a:stretch>
        </p:blipFill>
        <p:spPr>
          <a:xfrm>
            <a:off x="1067272" y="3713200"/>
            <a:ext cx="2599598" cy="2871226"/>
          </a:xfrm>
          <a:prstGeom prst="rect">
            <a:avLst/>
          </a:prstGeom>
          <a:noFill/>
          <a:ln>
            <a:noFill/>
          </a:ln>
        </p:spPr>
      </p:pic>
      <p:pic>
        <p:nvPicPr>
          <p:cNvPr id="163" name="Shape 163"/>
          <p:cNvPicPr preferRelativeResize="0"/>
          <p:nvPr/>
        </p:nvPicPr>
        <p:blipFill>
          <a:blip r:embed="rId4">
            <a:alphaModFix/>
          </a:blip>
          <a:stretch>
            <a:fillRect/>
          </a:stretch>
        </p:blipFill>
        <p:spPr>
          <a:xfrm>
            <a:off x="5440675" y="3713200"/>
            <a:ext cx="2677161" cy="2871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457200" y="274637"/>
            <a:ext cx="8229600" cy="1143000"/>
          </a:xfrm>
          <a:prstGeom prst="rect">
            <a:avLst/>
          </a:prstGeom>
          <a:solidFill>
            <a:srgbClr val="FFBCBC"/>
          </a:solidFill>
          <a:ln>
            <a:noFill/>
          </a:ln>
        </p:spPr>
        <p:txBody>
          <a:bodyPr lIns="91425" tIns="45700" rIns="91425" bIns="45700" anchor="ctr" anchorCtr="0">
            <a:noAutofit/>
          </a:bodyPr>
          <a:lstStyle/>
          <a:p>
            <a:pPr marL="0" marR="0" lvl="0" indent="0" algn="ctr" rtl="0">
              <a:spcBef>
                <a:spcPts val="0"/>
              </a:spcBef>
              <a:buSzPct val="25000"/>
              <a:buFont typeface="Calibri"/>
              <a:buNone/>
            </a:pPr>
            <a:r>
              <a:rPr lang="fr-FR" sz="3600" i="0" u="none" strike="noStrike" cap="none">
                <a:solidFill>
                  <a:srgbClr val="000000"/>
                </a:solidFill>
                <a:latin typeface="Georgia"/>
                <a:ea typeface="Georgia"/>
                <a:cs typeface="Georgia"/>
                <a:sym typeface="Georgia"/>
              </a:rPr>
              <a:t>L</a:t>
            </a:r>
            <a:r>
              <a:rPr lang="fr-FR" sz="3600">
                <a:solidFill>
                  <a:srgbClr val="000000"/>
                </a:solidFill>
                <a:latin typeface="Georgia"/>
                <a:ea typeface="Georgia"/>
                <a:cs typeface="Georgia"/>
                <a:sym typeface="Georgia"/>
              </a:rPr>
              <a:t>a ville antique de Mariana </a:t>
            </a:r>
            <a:r>
              <a:rPr lang="fr-FR" sz="3600" i="0" u="none" strike="noStrike" cap="none">
                <a:solidFill>
                  <a:srgbClr val="000000"/>
                </a:solidFill>
                <a:latin typeface="Georgia"/>
                <a:ea typeface="Georgia"/>
                <a:cs typeface="Georgia"/>
                <a:sym typeface="Georgia"/>
              </a:rPr>
              <a:t> et la Canonica </a:t>
            </a:r>
          </a:p>
        </p:txBody>
      </p:sp>
      <p:sp>
        <p:nvSpPr>
          <p:cNvPr id="169" name="Shape 169"/>
          <p:cNvSpPr txBox="1">
            <a:spLocks noGrp="1"/>
          </p:cNvSpPr>
          <p:nvPr>
            <p:ph type="body" idx="1"/>
          </p:nvPr>
        </p:nvSpPr>
        <p:spPr>
          <a:xfrm>
            <a:off x="457200" y="1600200"/>
            <a:ext cx="8435279" cy="4925144"/>
          </a:xfrm>
          <a:prstGeom prst="rect">
            <a:avLst/>
          </a:prstGeom>
          <a:solidFill>
            <a:schemeClr val="lt2"/>
          </a:solidFill>
          <a:ln w="9525" cap="flat" cmpd="sng">
            <a:solidFill>
              <a:srgbClr val="BD4B48"/>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fr-FR" sz="3200" b="0" i="0" u="none" strike="noStrike" cap="none">
                <a:solidFill>
                  <a:schemeClr val="dk1"/>
                </a:solidFill>
                <a:latin typeface="Calibri"/>
                <a:ea typeface="Calibri"/>
                <a:cs typeface="Calibri"/>
                <a:sym typeface="Calibri"/>
              </a:rPr>
              <a:t>« Bonjour je suis Pascal,  votre guide, je vais vous parler de l'antique cité de Mariana plus précisément de  l'église romane de la Canonica, cathédrale architecturale du XIIe siècle.L'un des plus beaux monuments de Corse, elle est bâtie selon un plan basilical. Elle a été construite sur une ville antique qui a fait l’objet de fouilles nombreuses. On peut en voir aujourd’hui de nombreuses ruines. » .</a:t>
            </a:r>
          </a:p>
          <a:p>
            <a:pPr marL="342900" marR="0" lvl="0" indent="-342900" algn="l" rtl="0">
              <a:spcBef>
                <a:spcPts val="640"/>
              </a:spcBef>
              <a:buClr>
                <a:schemeClr val="dk1"/>
              </a:buClr>
              <a:buSzPct val="1000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1327</Words>
  <Application>Microsoft Office PowerPoint</Application>
  <PresentationFormat>Affichage à l'écran (4:3)</PresentationFormat>
  <Paragraphs>125</Paragraphs>
  <Slides>34</Slides>
  <Notes>34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34</vt:i4>
      </vt:variant>
    </vt:vector>
  </HeadingPairs>
  <TitlesOfParts>
    <vt:vector size="40" baseType="lpstr">
      <vt:lpstr>Arial</vt:lpstr>
      <vt:lpstr>Calibri</vt:lpstr>
      <vt:lpstr>Corsiva</vt:lpstr>
      <vt:lpstr>Georgia</vt:lpstr>
      <vt:lpstr>Droid Serif</vt:lpstr>
      <vt:lpstr>Thème Office</vt:lpstr>
      <vt:lpstr>AUTOUR DE MARIANA</vt:lpstr>
      <vt:lpstr>Diapositive 2</vt:lpstr>
      <vt:lpstr>Notre plan</vt:lpstr>
      <vt:lpstr>PALAZZETTO MUROTONDO</vt:lpstr>
      <vt:lpstr>Diapositive 5</vt:lpstr>
      <vt:lpstr>SAN PARTEO</vt:lpstr>
      <vt:lpstr>Diapositive 7</vt:lpstr>
      <vt:lpstr>Diapositive 8</vt:lpstr>
      <vt:lpstr>La ville antique de Mariana  et la Canonica </vt:lpstr>
      <vt:lpstr>Diapositive 10</vt:lpstr>
      <vt:lpstr>Diapositive 11</vt:lpstr>
      <vt:lpstr>Au XIXe siècle, les érudits s'y intéressent à nouveau </vt:lpstr>
      <vt:lpstr>RECHERCHES ARCHEOLOGIQUES AU XX EME SIECLE </vt:lpstr>
      <vt:lpstr>Le  site antique </vt:lpstr>
      <vt:lpstr>Diapositive 15</vt:lpstr>
      <vt:lpstr>La Canonica </vt:lpstr>
      <vt:lpstr>Fermes autour de Lucciana </vt:lpstr>
      <vt:lpstr>Diapositive 18</vt:lpstr>
      <vt:lpstr>Campiani</vt:lpstr>
      <vt:lpstr>la ferme de TORRA</vt:lpstr>
      <vt:lpstr> La ferme viticole du Ier siècle à Torricella </vt:lpstr>
      <vt:lpstr>Diapositive 22</vt:lpstr>
      <vt:lpstr>I PALAZZI</vt:lpstr>
      <vt:lpstr>I PALAZZI</vt:lpstr>
      <vt:lpstr>I PALAZZI</vt:lpstr>
      <vt:lpstr>Musée archéologique   de Mariana Prince Rainier III                                de Monaco </vt:lpstr>
      <vt:lpstr>Musée de Mariana</vt:lpstr>
      <vt:lpstr>Diapositive 28</vt:lpstr>
      <vt:lpstr>Diapositive 29</vt:lpstr>
      <vt:lpstr>La tabletterie</vt:lpstr>
      <vt:lpstr>Diapositive 31</vt:lpstr>
      <vt:lpstr>Diapositive 32</vt:lpstr>
      <vt:lpstr>Diapositive 33</vt:lpstr>
      <vt:lpstr>sitographie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AUTOUR DE MARIANA</dc:title>
  <dc:creator>A.J.BASTIA</dc:creator>
  <cp:lastModifiedBy>A.J.BASTIA</cp:lastModifiedBy>
  <cp:revision>1</cp:revision>
  <dcterms:modified xsi:type="dcterms:W3CDTF">2016-06-10T19:58:07Z</dcterms:modified>
</cp:coreProperties>
</file>